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slideLayouts/slideLayout31.xml" ContentType="application/vnd.openxmlformats-officedocument.presentationml.slideLayout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revisionInfo.xml" ContentType="application/vnd.ms-powerpoint.revisioninfo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diagrams/layout4.xml" ContentType="application/vnd.openxmlformats-officedocument.drawingml.diagramLayout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diagrams/layout2.xml" ContentType="application/vnd.openxmlformats-officedocument.drawingml.diagramLayout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diagrams/data3.xml" ContentType="application/vnd.openxmlformats-officedocument.drawingml.diagramData+xml"/>
  <Override PartName="/ppt/tags/tag31.xml" ContentType="application/vnd.openxmlformats-officedocument.presentationml.tag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3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  <p:sldMasterId id="2147483691" r:id="rId2"/>
    <p:sldMasterId id="2147483703" r:id="rId3"/>
  </p:sldMasterIdLst>
  <p:notesMasterIdLst>
    <p:notesMasterId r:id="rId17"/>
  </p:notesMasterIdLst>
  <p:handoutMasterIdLst>
    <p:handoutMasterId r:id="rId18"/>
  </p:handoutMasterIdLst>
  <p:sldIdLst>
    <p:sldId id="388" r:id="rId4"/>
    <p:sldId id="395" r:id="rId5"/>
    <p:sldId id="405" r:id="rId6"/>
    <p:sldId id="409" r:id="rId7"/>
    <p:sldId id="396" r:id="rId8"/>
    <p:sldId id="398" r:id="rId9"/>
    <p:sldId id="399" r:id="rId10"/>
    <p:sldId id="400" r:id="rId11"/>
    <p:sldId id="401" r:id="rId12"/>
    <p:sldId id="407" r:id="rId13"/>
    <p:sldId id="406" r:id="rId14"/>
    <p:sldId id="410" r:id="rId15"/>
    <p:sldId id="281" r:id="rId16"/>
  </p:sldIdLst>
  <p:sldSz cx="9144000" cy="5143500" type="screen16x9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737F"/>
    <a:srgbClr val="6F9D81"/>
    <a:srgbClr val="FFFF66"/>
    <a:srgbClr val="EFE5DF"/>
    <a:srgbClr val="675F5B"/>
    <a:srgbClr val="EDEAE1"/>
    <a:srgbClr val="F2DCDB"/>
    <a:srgbClr val="EDF0DE"/>
    <a:srgbClr val="CFE0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88" autoAdjust="0"/>
    <p:restoredTop sz="93548" autoAdjust="0"/>
  </p:normalViewPr>
  <p:slideViewPr>
    <p:cSldViewPr>
      <p:cViewPr>
        <p:scale>
          <a:sx n="101" d="100"/>
          <a:sy n="101" d="100"/>
        </p:scale>
        <p:origin x="-811" y="-221"/>
      </p:cViewPr>
      <p:guideLst>
        <p:guide orient="horz" pos="162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46" y="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3C9AAD-D225-46FB-8241-BFDFD14A9E07}" type="doc">
      <dgm:prSet loTypeId="urn:microsoft.com/office/officeart/2005/8/layout/default#1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F4F9792-AFBD-455B-B310-B542CE3C422A}">
      <dgm:prSet phldrT="[Text]"/>
      <dgm:spPr/>
      <dgm:t>
        <a:bodyPr/>
        <a:lstStyle/>
        <a:p>
          <a:r>
            <a:rPr lang="en-IN" b="1" dirty="0"/>
            <a:t>Accounting software – ERP/customised/off the shelf packages</a:t>
          </a:r>
          <a:endParaRPr lang="en-US" b="1" dirty="0"/>
        </a:p>
      </dgm:t>
    </dgm:pt>
    <dgm:pt modelId="{04E060E6-2DF1-436F-B8F2-F2CBBE2FE00F}" type="parTrans" cxnId="{54501BB1-315D-4A49-A38C-820B4D4CEDE3}">
      <dgm:prSet/>
      <dgm:spPr/>
      <dgm:t>
        <a:bodyPr/>
        <a:lstStyle/>
        <a:p>
          <a:endParaRPr lang="en-US" b="1"/>
        </a:p>
      </dgm:t>
    </dgm:pt>
    <dgm:pt modelId="{18A0F56A-CEE1-4B17-850F-DC8926716214}" type="sibTrans" cxnId="{54501BB1-315D-4A49-A38C-820B4D4CEDE3}">
      <dgm:prSet/>
      <dgm:spPr/>
      <dgm:t>
        <a:bodyPr/>
        <a:lstStyle/>
        <a:p>
          <a:endParaRPr lang="en-US" b="1"/>
        </a:p>
      </dgm:t>
    </dgm:pt>
    <dgm:pt modelId="{131F1EDE-7BBA-4034-9BC0-94E3D7A98FA2}">
      <dgm:prSet/>
      <dgm:spPr/>
      <dgm:t>
        <a:bodyPr/>
        <a:lstStyle/>
        <a:p>
          <a:r>
            <a:rPr lang="en-IN" b="1" dirty="0"/>
            <a:t>SA/SOD among IT and business teams etc.</a:t>
          </a:r>
          <a:endParaRPr lang="en-US" b="1" dirty="0"/>
        </a:p>
      </dgm:t>
    </dgm:pt>
    <dgm:pt modelId="{3FFE5592-B4AF-4932-8637-97C9E5D6AC00}" type="parTrans" cxnId="{18C56240-910D-43DA-AC33-C922D0CEAC16}">
      <dgm:prSet/>
      <dgm:spPr/>
      <dgm:t>
        <a:bodyPr/>
        <a:lstStyle/>
        <a:p>
          <a:endParaRPr lang="en-US" b="1"/>
        </a:p>
      </dgm:t>
    </dgm:pt>
    <dgm:pt modelId="{B8DCD947-E693-4D3B-914A-C0C8B83F8E75}" type="sibTrans" cxnId="{18C56240-910D-43DA-AC33-C922D0CEAC16}">
      <dgm:prSet/>
      <dgm:spPr/>
      <dgm:t>
        <a:bodyPr/>
        <a:lstStyle/>
        <a:p>
          <a:endParaRPr lang="en-US" b="1"/>
        </a:p>
      </dgm:t>
    </dgm:pt>
    <dgm:pt modelId="{62EE5190-587D-4A3A-81A6-BD8302179FB4}">
      <dgm:prSet/>
      <dgm:spPr/>
      <dgm:t>
        <a:bodyPr/>
        <a:lstStyle/>
        <a:p>
          <a:r>
            <a:rPr lang="en-IN" b="1" dirty="0"/>
            <a:t>Type of entries – automated or manual etc.</a:t>
          </a:r>
          <a:endParaRPr lang="en-US" b="1" dirty="0"/>
        </a:p>
      </dgm:t>
    </dgm:pt>
    <dgm:pt modelId="{2082BF13-906D-4355-94CC-EAADC9CB3BDB}" type="parTrans" cxnId="{8E0799BC-75AB-4F2B-86B1-CEF17E796968}">
      <dgm:prSet/>
      <dgm:spPr/>
      <dgm:t>
        <a:bodyPr/>
        <a:lstStyle/>
        <a:p>
          <a:endParaRPr lang="en-US" b="1"/>
        </a:p>
      </dgm:t>
    </dgm:pt>
    <dgm:pt modelId="{57C446FD-F208-4AC9-BD15-30E58E7FA2A0}" type="sibTrans" cxnId="{8E0799BC-75AB-4F2B-86B1-CEF17E796968}">
      <dgm:prSet/>
      <dgm:spPr/>
      <dgm:t>
        <a:bodyPr/>
        <a:lstStyle/>
        <a:p>
          <a:endParaRPr lang="en-US" b="1"/>
        </a:p>
      </dgm:t>
    </dgm:pt>
    <dgm:pt modelId="{AE3FBD03-B803-4603-BB28-EF7AA04F6B1B}">
      <dgm:prSet/>
      <dgm:spPr/>
      <dgm:t>
        <a:bodyPr/>
        <a:lstStyle/>
        <a:p>
          <a:r>
            <a:rPr lang="en-IN" b="1" dirty="0"/>
            <a:t>IT team – in house/outsourced</a:t>
          </a:r>
          <a:endParaRPr lang="en-US" b="1" dirty="0"/>
        </a:p>
      </dgm:t>
    </dgm:pt>
    <dgm:pt modelId="{4FF8D1D6-24EB-47A9-9DA3-91163449C897}" type="parTrans" cxnId="{AA69ED7D-25A9-42B0-B5EA-D34A43B938C2}">
      <dgm:prSet/>
      <dgm:spPr/>
      <dgm:t>
        <a:bodyPr/>
        <a:lstStyle/>
        <a:p>
          <a:endParaRPr lang="en-US" b="1"/>
        </a:p>
      </dgm:t>
    </dgm:pt>
    <dgm:pt modelId="{18D38DB0-1DE9-4DBA-945C-C1BBC164C9BE}" type="sibTrans" cxnId="{AA69ED7D-25A9-42B0-B5EA-D34A43B938C2}">
      <dgm:prSet/>
      <dgm:spPr/>
      <dgm:t>
        <a:bodyPr/>
        <a:lstStyle/>
        <a:p>
          <a:endParaRPr lang="en-US" b="1"/>
        </a:p>
      </dgm:t>
    </dgm:pt>
    <dgm:pt modelId="{44DC3BE6-CE83-40E3-AF80-55617042A0EB}">
      <dgm:prSet/>
      <dgm:spPr/>
      <dgm:t>
        <a:bodyPr/>
        <a:lstStyle/>
        <a:p>
          <a:r>
            <a:rPr lang="en-IN" dirty="0"/>
            <a:t>Timing of passing journal entries – end of day, weekend etc.</a:t>
          </a:r>
          <a:endParaRPr lang="en-US" dirty="0"/>
        </a:p>
      </dgm:t>
    </dgm:pt>
    <dgm:pt modelId="{4E31A2C7-CB95-4EFA-8C3A-E9E896D42355}" type="parTrans" cxnId="{C88CB416-58CB-47BC-AA84-407509E4D0A0}">
      <dgm:prSet/>
      <dgm:spPr/>
      <dgm:t>
        <a:bodyPr/>
        <a:lstStyle/>
        <a:p>
          <a:endParaRPr lang="en-US"/>
        </a:p>
      </dgm:t>
    </dgm:pt>
    <dgm:pt modelId="{C6051723-0CE6-4B82-A4C7-114EDBB9F247}" type="sibTrans" cxnId="{C88CB416-58CB-47BC-AA84-407509E4D0A0}">
      <dgm:prSet/>
      <dgm:spPr/>
      <dgm:t>
        <a:bodyPr/>
        <a:lstStyle/>
        <a:p>
          <a:endParaRPr lang="en-US"/>
        </a:p>
      </dgm:t>
    </dgm:pt>
    <dgm:pt modelId="{224EF620-E0E4-4284-BA6A-52155A4DD000}" type="pres">
      <dgm:prSet presAssocID="{003C9AAD-D225-46FB-8241-BFDFD14A9E0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83F6C84-BC46-43FC-B6F7-554FC32200D2}" type="pres">
      <dgm:prSet presAssocID="{6F4F9792-AFBD-455B-B310-B542CE3C422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DF44638-E97B-449F-93A2-EF762D04C02E}" type="pres">
      <dgm:prSet presAssocID="{18A0F56A-CEE1-4B17-850F-DC8926716214}" presName="sibTrans" presStyleCnt="0"/>
      <dgm:spPr/>
    </dgm:pt>
    <dgm:pt modelId="{0F94073C-3076-48E9-A4B5-293FCBC46BB4}" type="pres">
      <dgm:prSet presAssocID="{AE3FBD03-B803-4603-BB28-EF7AA04F6B1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54A2F58-AC90-4153-99A0-6EA946CF07FF}" type="pres">
      <dgm:prSet presAssocID="{18D38DB0-1DE9-4DBA-945C-C1BBC164C9BE}" presName="sibTrans" presStyleCnt="0"/>
      <dgm:spPr/>
    </dgm:pt>
    <dgm:pt modelId="{3F0D2FA9-5F25-444E-94B6-63DB89AB32F8}" type="pres">
      <dgm:prSet presAssocID="{62EE5190-587D-4A3A-81A6-BD8302179FB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FE0A62-FACB-4E49-A152-BBD81B843324}" type="pres">
      <dgm:prSet presAssocID="{57C446FD-F208-4AC9-BD15-30E58E7FA2A0}" presName="sibTrans" presStyleCnt="0"/>
      <dgm:spPr/>
    </dgm:pt>
    <dgm:pt modelId="{8A4F8B83-F585-4387-8027-AE4951D1A4A4}" type="pres">
      <dgm:prSet presAssocID="{131F1EDE-7BBA-4034-9BC0-94E3D7A98FA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C37DFBE-7B8F-4ED4-A8B0-09BFF2341F30}" type="pres">
      <dgm:prSet presAssocID="{B8DCD947-E693-4D3B-914A-C0C8B83F8E75}" presName="sibTrans" presStyleCnt="0"/>
      <dgm:spPr/>
    </dgm:pt>
    <dgm:pt modelId="{8F596152-BBDF-4F15-92CB-F5AC741B3EC1}" type="pres">
      <dgm:prSet presAssocID="{44DC3BE6-CE83-40E3-AF80-55617042A0E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A69ED7D-25A9-42B0-B5EA-D34A43B938C2}" srcId="{003C9AAD-D225-46FB-8241-BFDFD14A9E07}" destId="{AE3FBD03-B803-4603-BB28-EF7AA04F6B1B}" srcOrd="1" destOrd="0" parTransId="{4FF8D1D6-24EB-47A9-9DA3-91163449C897}" sibTransId="{18D38DB0-1DE9-4DBA-945C-C1BBC164C9BE}"/>
    <dgm:cxn modelId="{C88CB416-58CB-47BC-AA84-407509E4D0A0}" srcId="{003C9AAD-D225-46FB-8241-BFDFD14A9E07}" destId="{44DC3BE6-CE83-40E3-AF80-55617042A0EB}" srcOrd="4" destOrd="0" parTransId="{4E31A2C7-CB95-4EFA-8C3A-E9E896D42355}" sibTransId="{C6051723-0CE6-4B82-A4C7-114EDBB9F247}"/>
    <dgm:cxn modelId="{54501BB1-315D-4A49-A38C-820B4D4CEDE3}" srcId="{003C9AAD-D225-46FB-8241-BFDFD14A9E07}" destId="{6F4F9792-AFBD-455B-B310-B542CE3C422A}" srcOrd="0" destOrd="0" parTransId="{04E060E6-2DF1-436F-B8F2-F2CBBE2FE00F}" sibTransId="{18A0F56A-CEE1-4B17-850F-DC8926716214}"/>
    <dgm:cxn modelId="{EB09946D-5B51-48C3-B979-1A5082463B20}" type="presOf" srcId="{6F4F9792-AFBD-455B-B310-B542CE3C422A}" destId="{B83F6C84-BC46-43FC-B6F7-554FC32200D2}" srcOrd="0" destOrd="0" presId="urn:microsoft.com/office/officeart/2005/8/layout/default#1"/>
    <dgm:cxn modelId="{5D74E196-6DAA-4BC6-A9A8-B0804EA9E8F2}" type="presOf" srcId="{003C9AAD-D225-46FB-8241-BFDFD14A9E07}" destId="{224EF620-E0E4-4284-BA6A-52155A4DD000}" srcOrd="0" destOrd="0" presId="urn:microsoft.com/office/officeart/2005/8/layout/default#1"/>
    <dgm:cxn modelId="{0BD8A878-84EF-43CD-90EB-DE9BD90E09B3}" type="presOf" srcId="{AE3FBD03-B803-4603-BB28-EF7AA04F6B1B}" destId="{0F94073C-3076-48E9-A4B5-293FCBC46BB4}" srcOrd="0" destOrd="0" presId="urn:microsoft.com/office/officeart/2005/8/layout/default#1"/>
    <dgm:cxn modelId="{3F2B8FBB-DCE4-402E-A1D6-8D2FBCD6A658}" type="presOf" srcId="{44DC3BE6-CE83-40E3-AF80-55617042A0EB}" destId="{8F596152-BBDF-4F15-92CB-F5AC741B3EC1}" srcOrd="0" destOrd="0" presId="urn:microsoft.com/office/officeart/2005/8/layout/default#1"/>
    <dgm:cxn modelId="{8E0799BC-75AB-4F2B-86B1-CEF17E796968}" srcId="{003C9AAD-D225-46FB-8241-BFDFD14A9E07}" destId="{62EE5190-587D-4A3A-81A6-BD8302179FB4}" srcOrd="2" destOrd="0" parTransId="{2082BF13-906D-4355-94CC-EAADC9CB3BDB}" sibTransId="{57C446FD-F208-4AC9-BD15-30E58E7FA2A0}"/>
    <dgm:cxn modelId="{DA171C03-9915-4A8E-8A23-F74207FAD8DE}" type="presOf" srcId="{131F1EDE-7BBA-4034-9BC0-94E3D7A98FA2}" destId="{8A4F8B83-F585-4387-8027-AE4951D1A4A4}" srcOrd="0" destOrd="0" presId="urn:microsoft.com/office/officeart/2005/8/layout/default#1"/>
    <dgm:cxn modelId="{0C0B1C56-C6FA-440E-A080-0DBAAB2EF29D}" type="presOf" srcId="{62EE5190-587D-4A3A-81A6-BD8302179FB4}" destId="{3F0D2FA9-5F25-444E-94B6-63DB89AB32F8}" srcOrd="0" destOrd="0" presId="urn:microsoft.com/office/officeart/2005/8/layout/default#1"/>
    <dgm:cxn modelId="{18C56240-910D-43DA-AC33-C922D0CEAC16}" srcId="{003C9AAD-D225-46FB-8241-BFDFD14A9E07}" destId="{131F1EDE-7BBA-4034-9BC0-94E3D7A98FA2}" srcOrd="3" destOrd="0" parTransId="{3FFE5592-B4AF-4932-8637-97C9E5D6AC00}" sibTransId="{B8DCD947-E693-4D3B-914A-C0C8B83F8E75}"/>
    <dgm:cxn modelId="{13E90DC8-6718-4E44-9ED0-35DEB954A87E}" type="presParOf" srcId="{224EF620-E0E4-4284-BA6A-52155A4DD000}" destId="{B83F6C84-BC46-43FC-B6F7-554FC32200D2}" srcOrd="0" destOrd="0" presId="urn:microsoft.com/office/officeart/2005/8/layout/default#1"/>
    <dgm:cxn modelId="{7AC0A3E5-DDE4-4F5B-9F6E-681C79BE1209}" type="presParOf" srcId="{224EF620-E0E4-4284-BA6A-52155A4DD000}" destId="{BDF44638-E97B-449F-93A2-EF762D04C02E}" srcOrd="1" destOrd="0" presId="urn:microsoft.com/office/officeart/2005/8/layout/default#1"/>
    <dgm:cxn modelId="{C5E41ACD-7D44-4F91-9E97-A6340CE64AD8}" type="presParOf" srcId="{224EF620-E0E4-4284-BA6A-52155A4DD000}" destId="{0F94073C-3076-48E9-A4B5-293FCBC46BB4}" srcOrd="2" destOrd="0" presId="urn:microsoft.com/office/officeart/2005/8/layout/default#1"/>
    <dgm:cxn modelId="{A0EB60AE-4B34-4E58-9649-4B75A7D541B9}" type="presParOf" srcId="{224EF620-E0E4-4284-BA6A-52155A4DD000}" destId="{254A2F58-AC90-4153-99A0-6EA946CF07FF}" srcOrd="3" destOrd="0" presId="urn:microsoft.com/office/officeart/2005/8/layout/default#1"/>
    <dgm:cxn modelId="{D160D5BD-3E45-4772-A5CC-1BA974E21467}" type="presParOf" srcId="{224EF620-E0E4-4284-BA6A-52155A4DD000}" destId="{3F0D2FA9-5F25-444E-94B6-63DB89AB32F8}" srcOrd="4" destOrd="0" presId="urn:microsoft.com/office/officeart/2005/8/layout/default#1"/>
    <dgm:cxn modelId="{C58C4F44-AE86-474A-BC68-DFEAB6081D55}" type="presParOf" srcId="{224EF620-E0E4-4284-BA6A-52155A4DD000}" destId="{45FE0A62-FACB-4E49-A152-BBD81B843324}" srcOrd="5" destOrd="0" presId="urn:microsoft.com/office/officeart/2005/8/layout/default#1"/>
    <dgm:cxn modelId="{002A0AA0-6C27-4D24-8EEF-43DDBD00CE00}" type="presParOf" srcId="{224EF620-E0E4-4284-BA6A-52155A4DD000}" destId="{8A4F8B83-F585-4387-8027-AE4951D1A4A4}" srcOrd="6" destOrd="0" presId="urn:microsoft.com/office/officeart/2005/8/layout/default#1"/>
    <dgm:cxn modelId="{9A136E76-A328-4633-B57A-70702F09A0F3}" type="presParOf" srcId="{224EF620-E0E4-4284-BA6A-52155A4DD000}" destId="{1C37DFBE-7B8F-4ED4-A8B0-09BFF2341F30}" srcOrd="7" destOrd="0" presId="urn:microsoft.com/office/officeart/2005/8/layout/default#1"/>
    <dgm:cxn modelId="{BCECB133-37C8-4DF5-A962-1D004B2FAC86}" type="presParOf" srcId="{224EF620-E0E4-4284-BA6A-52155A4DD000}" destId="{8F596152-BBDF-4F15-92CB-F5AC741B3EC1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3C9AAD-D225-46FB-8241-BFDFD14A9E07}" type="doc">
      <dgm:prSet loTypeId="urn:microsoft.com/office/officeart/2005/8/layout/default#1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F4F9792-AFBD-455B-B310-B542CE3C422A}">
      <dgm:prSet phldrT="[Text]"/>
      <dgm:spPr/>
      <dgm:t>
        <a:bodyPr/>
        <a:lstStyle/>
        <a:p>
          <a:r>
            <a:rPr lang="en-IN" b="1" dirty="0"/>
            <a:t>Sales targets to be achieved – important to investors, stock holders etc.</a:t>
          </a:r>
          <a:endParaRPr lang="en-US" b="1" dirty="0"/>
        </a:p>
      </dgm:t>
    </dgm:pt>
    <dgm:pt modelId="{04E060E6-2DF1-436F-B8F2-F2CBBE2FE00F}" type="parTrans" cxnId="{54501BB1-315D-4A49-A38C-820B4D4CEDE3}">
      <dgm:prSet/>
      <dgm:spPr/>
      <dgm:t>
        <a:bodyPr/>
        <a:lstStyle/>
        <a:p>
          <a:endParaRPr lang="en-US" b="1"/>
        </a:p>
      </dgm:t>
    </dgm:pt>
    <dgm:pt modelId="{18A0F56A-CEE1-4B17-850F-DC8926716214}" type="sibTrans" cxnId="{54501BB1-315D-4A49-A38C-820B4D4CEDE3}">
      <dgm:prSet/>
      <dgm:spPr/>
      <dgm:t>
        <a:bodyPr/>
        <a:lstStyle/>
        <a:p>
          <a:endParaRPr lang="en-US" b="1"/>
        </a:p>
      </dgm:t>
    </dgm:pt>
    <dgm:pt modelId="{62EE5190-587D-4A3A-81A6-BD8302179FB4}">
      <dgm:prSet/>
      <dgm:spPr/>
      <dgm:t>
        <a:bodyPr/>
        <a:lstStyle/>
        <a:p>
          <a:r>
            <a:rPr lang="en-US" b="1" dirty="0"/>
            <a:t>Debt requirements – banks etc.</a:t>
          </a:r>
        </a:p>
      </dgm:t>
    </dgm:pt>
    <dgm:pt modelId="{2082BF13-906D-4355-94CC-EAADC9CB3BDB}" type="parTrans" cxnId="{8E0799BC-75AB-4F2B-86B1-CEF17E796968}">
      <dgm:prSet/>
      <dgm:spPr/>
      <dgm:t>
        <a:bodyPr/>
        <a:lstStyle/>
        <a:p>
          <a:endParaRPr lang="en-US" b="1"/>
        </a:p>
      </dgm:t>
    </dgm:pt>
    <dgm:pt modelId="{57C446FD-F208-4AC9-BD15-30E58E7FA2A0}" type="sibTrans" cxnId="{8E0799BC-75AB-4F2B-86B1-CEF17E796968}">
      <dgm:prSet/>
      <dgm:spPr/>
      <dgm:t>
        <a:bodyPr/>
        <a:lstStyle/>
        <a:p>
          <a:endParaRPr lang="en-US" b="1"/>
        </a:p>
      </dgm:t>
    </dgm:pt>
    <dgm:pt modelId="{AE3FBD03-B803-4603-BB28-EF7AA04F6B1B}">
      <dgm:prSet/>
      <dgm:spPr/>
      <dgm:t>
        <a:bodyPr/>
        <a:lstStyle/>
        <a:p>
          <a:r>
            <a:rPr lang="en-US" b="1" dirty="0"/>
            <a:t>Bonuses and incentives – employees</a:t>
          </a:r>
        </a:p>
      </dgm:t>
    </dgm:pt>
    <dgm:pt modelId="{4FF8D1D6-24EB-47A9-9DA3-91163449C897}" type="parTrans" cxnId="{AA69ED7D-25A9-42B0-B5EA-D34A43B938C2}">
      <dgm:prSet/>
      <dgm:spPr/>
      <dgm:t>
        <a:bodyPr/>
        <a:lstStyle/>
        <a:p>
          <a:endParaRPr lang="en-US" b="1"/>
        </a:p>
      </dgm:t>
    </dgm:pt>
    <dgm:pt modelId="{18D38DB0-1DE9-4DBA-945C-C1BBC164C9BE}" type="sibTrans" cxnId="{AA69ED7D-25A9-42B0-B5EA-D34A43B938C2}">
      <dgm:prSet/>
      <dgm:spPr/>
      <dgm:t>
        <a:bodyPr/>
        <a:lstStyle/>
        <a:p>
          <a:endParaRPr lang="en-US" b="1"/>
        </a:p>
      </dgm:t>
    </dgm:pt>
    <dgm:pt modelId="{224EF620-E0E4-4284-BA6A-52155A4DD000}" type="pres">
      <dgm:prSet presAssocID="{003C9AAD-D225-46FB-8241-BFDFD14A9E0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83F6C84-BC46-43FC-B6F7-554FC32200D2}" type="pres">
      <dgm:prSet presAssocID="{6F4F9792-AFBD-455B-B310-B542CE3C422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DF44638-E97B-449F-93A2-EF762D04C02E}" type="pres">
      <dgm:prSet presAssocID="{18A0F56A-CEE1-4B17-850F-DC8926716214}" presName="sibTrans" presStyleCnt="0"/>
      <dgm:spPr/>
    </dgm:pt>
    <dgm:pt modelId="{0F94073C-3076-48E9-A4B5-293FCBC46BB4}" type="pres">
      <dgm:prSet presAssocID="{AE3FBD03-B803-4603-BB28-EF7AA04F6B1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54A2F58-AC90-4153-99A0-6EA946CF07FF}" type="pres">
      <dgm:prSet presAssocID="{18D38DB0-1DE9-4DBA-945C-C1BBC164C9BE}" presName="sibTrans" presStyleCnt="0"/>
      <dgm:spPr/>
    </dgm:pt>
    <dgm:pt modelId="{3F0D2FA9-5F25-444E-94B6-63DB89AB32F8}" type="pres">
      <dgm:prSet presAssocID="{62EE5190-587D-4A3A-81A6-BD8302179FB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A69ED7D-25A9-42B0-B5EA-D34A43B938C2}" srcId="{003C9AAD-D225-46FB-8241-BFDFD14A9E07}" destId="{AE3FBD03-B803-4603-BB28-EF7AA04F6B1B}" srcOrd="1" destOrd="0" parTransId="{4FF8D1D6-24EB-47A9-9DA3-91163449C897}" sibTransId="{18D38DB0-1DE9-4DBA-945C-C1BBC164C9BE}"/>
    <dgm:cxn modelId="{54501BB1-315D-4A49-A38C-820B4D4CEDE3}" srcId="{003C9AAD-D225-46FB-8241-BFDFD14A9E07}" destId="{6F4F9792-AFBD-455B-B310-B542CE3C422A}" srcOrd="0" destOrd="0" parTransId="{04E060E6-2DF1-436F-B8F2-F2CBBE2FE00F}" sibTransId="{18A0F56A-CEE1-4B17-850F-DC8926716214}"/>
    <dgm:cxn modelId="{EB09946D-5B51-48C3-B979-1A5082463B20}" type="presOf" srcId="{6F4F9792-AFBD-455B-B310-B542CE3C422A}" destId="{B83F6C84-BC46-43FC-B6F7-554FC32200D2}" srcOrd="0" destOrd="0" presId="urn:microsoft.com/office/officeart/2005/8/layout/default#1"/>
    <dgm:cxn modelId="{5D74E196-6DAA-4BC6-A9A8-B0804EA9E8F2}" type="presOf" srcId="{003C9AAD-D225-46FB-8241-BFDFD14A9E07}" destId="{224EF620-E0E4-4284-BA6A-52155A4DD000}" srcOrd="0" destOrd="0" presId="urn:microsoft.com/office/officeart/2005/8/layout/default#1"/>
    <dgm:cxn modelId="{0BD8A878-84EF-43CD-90EB-DE9BD90E09B3}" type="presOf" srcId="{AE3FBD03-B803-4603-BB28-EF7AA04F6B1B}" destId="{0F94073C-3076-48E9-A4B5-293FCBC46BB4}" srcOrd="0" destOrd="0" presId="urn:microsoft.com/office/officeart/2005/8/layout/default#1"/>
    <dgm:cxn modelId="{8E0799BC-75AB-4F2B-86B1-CEF17E796968}" srcId="{003C9AAD-D225-46FB-8241-BFDFD14A9E07}" destId="{62EE5190-587D-4A3A-81A6-BD8302179FB4}" srcOrd="2" destOrd="0" parTransId="{2082BF13-906D-4355-94CC-EAADC9CB3BDB}" sibTransId="{57C446FD-F208-4AC9-BD15-30E58E7FA2A0}"/>
    <dgm:cxn modelId="{0C0B1C56-C6FA-440E-A080-0DBAAB2EF29D}" type="presOf" srcId="{62EE5190-587D-4A3A-81A6-BD8302179FB4}" destId="{3F0D2FA9-5F25-444E-94B6-63DB89AB32F8}" srcOrd="0" destOrd="0" presId="urn:microsoft.com/office/officeart/2005/8/layout/default#1"/>
    <dgm:cxn modelId="{13E90DC8-6718-4E44-9ED0-35DEB954A87E}" type="presParOf" srcId="{224EF620-E0E4-4284-BA6A-52155A4DD000}" destId="{B83F6C84-BC46-43FC-B6F7-554FC32200D2}" srcOrd="0" destOrd="0" presId="urn:microsoft.com/office/officeart/2005/8/layout/default#1"/>
    <dgm:cxn modelId="{7AC0A3E5-DDE4-4F5B-9F6E-681C79BE1209}" type="presParOf" srcId="{224EF620-E0E4-4284-BA6A-52155A4DD000}" destId="{BDF44638-E97B-449F-93A2-EF762D04C02E}" srcOrd="1" destOrd="0" presId="urn:microsoft.com/office/officeart/2005/8/layout/default#1"/>
    <dgm:cxn modelId="{C5E41ACD-7D44-4F91-9E97-A6340CE64AD8}" type="presParOf" srcId="{224EF620-E0E4-4284-BA6A-52155A4DD000}" destId="{0F94073C-3076-48E9-A4B5-293FCBC46BB4}" srcOrd="2" destOrd="0" presId="urn:microsoft.com/office/officeart/2005/8/layout/default#1"/>
    <dgm:cxn modelId="{A0EB60AE-4B34-4E58-9649-4B75A7D541B9}" type="presParOf" srcId="{224EF620-E0E4-4284-BA6A-52155A4DD000}" destId="{254A2F58-AC90-4153-99A0-6EA946CF07FF}" srcOrd="3" destOrd="0" presId="urn:microsoft.com/office/officeart/2005/8/layout/default#1"/>
    <dgm:cxn modelId="{D160D5BD-3E45-4772-A5CC-1BA974E21467}" type="presParOf" srcId="{224EF620-E0E4-4284-BA6A-52155A4DD000}" destId="{3F0D2FA9-5F25-444E-94B6-63DB89AB32F8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6C79EE-8F26-484B-8D7F-CA879528BE82}" type="doc">
      <dgm:prSet loTypeId="urn:microsoft.com/office/officeart/2005/8/layout/hList1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7BE981BD-2ECD-486A-9F18-76E33F1FD153}">
      <dgm:prSet phldrT="[Text]"/>
      <dgm:spPr/>
      <dgm:t>
        <a:bodyPr/>
        <a:lstStyle/>
        <a:p>
          <a:r>
            <a:rPr lang="en-US" dirty="0"/>
            <a:t>Data fields to be extracted</a:t>
          </a:r>
        </a:p>
      </dgm:t>
    </dgm:pt>
    <dgm:pt modelId="{B67131FA-5494-4424-9006-3B8B281AAFA9}" type="parTrans" cxnId="{62CAC236-AD39-4195-8F5F-75239AFE7BD7}">
      <dgm:prSet/>
      <dgm:spPr/>
      <dgm:t>
        <a:bodyPr/>
        <a:lstStyle/>
        <a:p>
          <a:endParaRPr lang="en-US"/>
        </a:p>
      </dgm:t>
    </dgm:pt>
    <dgm:pt modelId="{9E8AC46F-E22A-4E51-B4D1-6F2E4A57B0A3}" type="sibTrans" cxnId="{62CAC236-AD39-4195-8F5F-75239AFE7BD7}">
      <dgm:prSet/>
      <dgm:spPr/>
      <dgm:t>
        <a:bodyPr/>
        <a:lstStyle/>
        <a:p>
          <a:endParaRPr lang="en-US"/>
        </a:p>
      </dgm:t>
    </dgm:pt>
    <dgm:pt modelId="{4165C607-CE50-4BDF-9461-392DD787F28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Date</a:t>
          </a:r>
        </a:p>
      </dgm:t>
    </dgm:pt>
    <dgm:pt modelId="{FCD9D404-C567-4C21-AB75-5A0F98391918}" type="parTrans" cxnId="{6675C8AE-836D-4B7B-9E1F-1D018FCB3CE9}">
      <dgm:prSet/>
      <dgm:spPr/>
      <dgm:t>
        <a:bodyPr/>
        <a:lstStyle/>
        <a:p>
          <a:endParaRPr lang="en-US"/>
        </a:p>
      </dgm:t>
    </dgm:pt>
    <dgm:pt modelId="{22CF2BB3-9703-48B0-A954-06A1F638ED0D}" type="sibTrans" cxnId="{6675C8AE-836D-4B7B-9E1F-1D018FCB3CE9}">
      <dgm:prSet/>
      <dgm:spPr/>
      <dgm:t>
        <a:bodyPr/>
        <a:lstStyle/>
        <a:p>
          <a:endParaRPr lang="en-US"/>
        </a:p>
      </dgm:t>
    </dgm:pt>
    <dgm:pt modelId="{422AC27F-A39D-485B-A53E-ADBC3880F84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AccountNumber</a:t>
          </a:r>
        </a:p>
      </dgm:t>
    </dgm:pt>
    <dgm:pt modelId="{974D7680-9943-487B-9D6A-009FE4D03A97}" type="parTrans" cxnId="{C2106A45-0BA5-44A3-9BD5-B0E909ECF63D}">
      <dgm:prSet/>
      <dgm:spPr/>
      <dgm:t>
        <a:bodyPr/>
        <a:lstStyle/>
        <a:p>
          <a:endParaRPr lang="en-US"/>
        </a:p>
      </dgm:t>
    </dgm:pt>
    <dgm:pt modelId="{B5A1F06F-10DE-4E25-8E7F-CEE9C006258E}" type="sibTrans" cxnId="{C2106A45-0BA5-44A3-9BD5-B0E909ECF63D}">
      <dgm:prSet/>
      <dgm:spPr/>
      <dgm:t>
        <a:bodyPr/>
        <a:lstStyle/>
        <a:p>
          <a:endParaRPr lang="en-US"/>
        </a:p>
      </dgm:t>
    </dgm:pt>
    <dgm:pt modelId="{F7183071-EDEC-4AC5-BBBC-C1DADC9FE0D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JournalNo.</a:t>
          </a:r>
        </a:p>
      </dgm:t>
    </dgm:pt>
    <dgm:pt modelId="{425D0E4F-3E25-4309-AC3B-3A2C8FFDCFC1}" type="parTrans" cxnId="{9D410CFB-AB9D-49D4-98F3-BA57965586F4}">
      <dgm:prSet/>
      <dgm:spPr/>
      <dgm:t>
        <a:bodyPr/>
        <a:lstStyle/>
        <a:p>
          <a:endParaRPr lang="en-US"/>
        </a:p>
      </dgm:t>
    </dgm:pt>
    <dgm:pt modelId="{FDA43FDD-424F-44B9-AACF-345F24AA2533}" type="sibTrans" cxnId="{9D410CFB-AB9D-49D4-98F3-BA57965586F4}">
      <dgm:prSet/>
      <dgm:spPr/>
      <dgm:t>
        <a:bodyPr/>
        <a:lstStyle/>
        <a:p>
          <a:endParaRPr lang="en-US"/>
        </a:p>
      </dgm:t>
    </dgm:pt>
    <dgm:pt modelId="{C65788D6-DD75-46EE-A75A-2CF233E888A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AccountName</a:t>
          </a:r>
        </a:p>
      </dgm:t>
    </dgm:pt>
    <dgm:pt modelId="{33601929-47A0-4FBE-A7B7-F6A74A45B2B1}" type="parTrans" cxnId="{01969F79-5B9D-4914-A9B9-93CED16EFDD0}">
      <dgm:prSet/>
      <dgm:spPr/>
      <dgm:t>
        <a:bodyPr/>
        <a:lstStyle/>
        <a:p>
          <a:endParaRPr lang="en-US"/>
        </a:p>
      </dgm:t>
    </dgm:pt>
    <dgm:pt modelId="{ABBBDDFB-BCC7-462F-A588-F287D3EF830E}" type="sibTrans" cxnId="{01969F79-5B9D-4914-A9B9-93CED16EFDD0}">
      <dgm:prSet/>
      <dgm:spPr/>
      <dgm:t>
        <a:bodyPr/>
        <a:lstStyle/>
        <a:p>
          <a:endParaRPr lang="en-US"/>
        </a:p>
      </dgm:t>
    </dgm:pt>
    <dgm:pt modelId="{E5EE3B2A-4185-4349-BD99-646AD608F33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JournalType</a:t>
          </a:r>
        </a:p>
      </dgm:t>
    </dgm:pt>
    <dgm:pt modelId="{BEF2F894-DCFB-4BD1-A762-0899FA1DEB73}" type="parTrans" cxnId="{4309D11E-EA01-4E03-8650-4BAE6F1C1A1D}">
      <dgm:prSet/>
      <dgm:spPr/>
      <dgm:t>
        <a:bodyPr/>
        <a:lstStyle/>
        <a:p>
          <a:endParaRPr lang="en-US"/>
        </a:p>
      </dgm:t>
    </dgm:pt>
    <dgm:pt modelId="{DEA3B782-2963-45D2-A5F1-DA7E7ECBAB1A}" type="sibTrans" cxnId="{4309D11E-EA01-4E03-8650-4BAE6F1C1A1D}">
      <dgm:prSet/>
      <dgm:spPr/>
      <dgm:t>
        <a:bodyPr/>
        <a:lstStyle/>
        <a:p>
          <a:endParaRPr lang="en-US"/>
        </a:p>
      </dgm:t>
    </dgm:pt>
    <dgm:pt modelId="{A200D07B-6BD0-4AF0-89EE-F29AC8E721E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Description</a:t>
          </a:r>
        </a:p>
      </dgm:t>
    </dgm:pt>
    <dgm:pt modelId="{467A9CAF-1463-4B71-9538-34715ED47F27}" type="parTrans" cxnId="{FE4A9AFC-8164-48C6-9346-16C2E0C709D1}">
      <dgm:prSet/>
      <dgm:spPr/>
      <dgm:t>
        <a:bodyPr/>
        <a:lstStyle/>
        <a:p>
          <a:endParaRPr lang="en-US"/>
        </a:p>
      </dgm:t>
    </dgm:pt>
    <dgm:pt modelId="{A8E645D6-B818-478B-9045-791BF98E88AB}" type="sibTrans" cxnId="{FE4A9AFC-8164-48C6-9346-16C2E0C709D1}">
      <dgm:prSet/>
      <dgm:spPr/>
      <dgm:t>
        <a:bodyPr/>
        <a:lstStyle/>
        <a:p>
          <a:endParaRPr lang="en-US"/>
        </a:p>
      </dgm:t>
    </dgm:pt>
    <dgm:pt modelId="{AC60E6CC-7FDB-4E2B-ACDD-D29D408E1FD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EntryDate</a:t>
          </a:r>
        </a:p>
      </dgm:t>
    </dgm:pt>
    <dgm:pt modelId="{66CF7D8A-C7DB-40CA-9CA0-3B136D306BFB}" type="parTrans" cxnId="{B08BB037-3F87-4F55-8538-C06448A42672}">
      <dgm:prSet/>
      <dgm:spPr/>
      <dgm:t>
        <a:bodyPr/>
        <a:lstStyle/>
        <a:p>
          <a:endParaRPr lang="en-US"/>
        </a:p>
      </dgm:t>
    </dgm:pt>
    <dgm:pt modelId="{F1C51C77-DB7B-46CD-AA06-584664ACA7FD}" type="sibTrans" cxnId="{B08BB037-3F87-4F55-8538-C06448A42672}">
      <dgm:prSet/>
      <dgm:spPr/>
      <dgm:t>
        <a:bodyPr/>
        <a:lstStyle/>
        <a:p>
          <a:endParaRPr lang="en-US"/>
        </a:p>
      </dgm:t>
    </dgm:pt>
    <dgm:pt modelId="{97C00BB0-49E2-4182-AD52-0F872240429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DebitAmount</a:t>
          </a:r>
        </a:p>
      </dgm:t>
    </dgm:pt>
    <dgm:pt modelId="{82D003D1-7A9B-4E69-B0B8-F984D5472252}" type="parTrans" cxnId="{F360A21B-C21E-4B81-A8D6-5482FE5CE071}">
      <dgm:prSet/>
      <dgm:spPr/>
      <dgm:t>
        <a:bodyPr/>
        <a:lstStyle/>
        <a:p>
          <a:endParaRPr lang="en-US"/>
        </a:p>
      </dgm:t>
    </dgm:pt>
    <dgm:pt modelId="{8D58CA10-0229-4755-8D59-786A121F4730}" type="sibTrans" cxnId="{F360A21B-C21E-4B81-A8D6-5482FE5CE071}">
      <dgm:prSet/>
      <dgm:spPr/>
      <dgm:t>
        <a:bodyPr/>
        <a:lstStyle/>
        <a:p>
          <a:endParaRPr lang="en-US"/>
        </a:p>
      </dgm:t>
    </dgm:pt>
    <dgm:pt modelId="{EDA2804F-FBF6-41EE-9798-C1C2EF4A8D6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Creditamount</a:t>
          </a:r>
        </a:p>
      </dgm:t>
    </dgm:pt>
    <dgm:pt modelId="{4A38ADCF-BE12-4614-8A9E-5A06A9FDDB49}" type="parTrans" cxnId="{DE9C1678-6D19-49B7-B146-75D558B9074E}">
      <dgm:prSet/>
      <dgm:spPr/>
      <dgm:t>
        <a:bodyPr/>
        <a:lstStyle/>
        <a:p>
          <a:endParaRPr lang="en-US"/>
        </a:p>
      </dgm:t>
    </dgm:pt>
    <dgm:pt modelId="{16EB6AD4-4A0E-483C-BDAC-76554CCAD076}" type="sibTrans" cxnId="{DE9C1678-6D19-49B7-B146-75D558B9074E}">
      <dgm:prSet/>
      <dgm:spPr/>
      <dgm:t>
        <a:bodyPr/>
        <a:lstStyle/>
        <a:p>
          <a:endParaRPr lang="en-US"/>
        </a:p>
      </dgm:t>
    </dgm:pt>
    <dgm:pt modelId="{B09D3A66-2496-4B86-BE20-6575AB4F0B0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Approveddate</a:t>
          </a:r>
        </a:p>
      </dgm:t>
    </dgm:pt>
    <dgm:pt modelId="{EBE2B95A-2970-4A67-9D57-9E1A8B13155D}" type="parTrans" cxnId="{CC56A3CF-9409-480A-B259-3F0AE2F970BA}">
      <dgm:prSet/>
      <dgm:spPr/>
      <dgm:t>
        <a:bodyPr/>
        <a:lstStyle/>
        <a:p>
          <a:endParaRPr lang="en-US"/>
        </a:p>
      </dgm:t>
    </dgm:pt>
    <dgm:pt modelId="{66450E2B-F8B0-46F5-AFAC-2A6403C952FB}" type="sibTrans" cxnId="{CC56A3CF-9409-480A-B259-3F0AE2F970BA}">
      <dgm:prSet/>
      <dgm:spPr/>
      <dgm:t>
        <a:bodyPr/>
        <a:lstStyle/>
        <a:p>
          <a:endParaRPr lang="en-US"/>
        </a:p>
      </dgm:t>
    </dgm:pt>
    <dgm:pt modelId="{0B7E6036-1423-4FBB-8597-72FF1E1D701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Posteddate</a:t>
          </a:r>
        </a:p>
      </dgm:t>
    </dgm:pt>
    <dgm:pt modelId="{9283BAE9-FFD4-4BE7-B1B1-4C37428551AF}" type="parTrans" cxnId="{3206C3D6-0CB8-415F-819A-C984067FB7C9}">
      <dgm:prSet/>
      <dgm:spPr/>
      <dgm:t>
        <a:bodyPr/>
        <a:lstStyle/>
        <a:p>
          <a:endParaRPr lang="en-US"/>
        </a:p>
      </dgm:t>
    </dgm:pt>
    <dgm:pt modelId="{5B1DAF07-F55B-4D4D-946E-7FF8AF5B5EE2}" type="sibTrans" cxnId="{3206C3D6-0CB8-415F-819A-C984067FB7C9}">
      <dgm:prSet/>
      <dgm:spPr/>
      <dgm:t>
        <a:bodyPr/>
        <a:lstStyle/>
        <a:p>
          <a:endParaRPr lang="en-US"/>
        </a:p>
      </dgm:t>
    </dgm:pt>
    <dgm:pt modelId="{18D0DCA6-D693-44BD-B131-F8A480AB4D4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Lineno.</a:t>
          </a:r>
        </a:p>
      </dgm:t>
    </dgm:pt>
    <dgm:pt modelId="{298B7917-6F92-428E-A0D8-92EEA7500700}" type="parTrans" cxnId="{A831630E-61CC-4FAC-BD87-4A402C5086CD}">
      <dgm:prSet/>
      <dgm:spPr/>
      <dgm:t>
        <a:bodyPr/>
        <a:lstStyle/>
        <a:p>
          <a:endParaRPr lang="en-US"/>
        </a:p>
      </dgm:t>
    </dgm:pt>
    <dgm:pt modelId="{F096EA49-95A8-4665-BFC5-F8441F57D344}" type="sibTrans" cxnId="{A831630E-61CC-4FAC-BD87-4A402C5086CD}">
      <dgm:prSet/>
      <dgm:spPr/>
      <dgm:t>
        <a:bodyPr/>
        <a:lstStyle/>
        <a:p>
          <a:endParaRPr lang="en-US"/>
        </a:p>
      </dgm:t>
    </dgm:pt>
    <dgm:pt modelId="{7521664B-260B-4879-90FA-9643C9D52EE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Period</a:t>
          </a:r>
        </a:p>
      </dgm:t>
    </dgm:pt>
    <dgm:pt modelId="{BD3459FF-7F9C-44D2-AA38-EABA259095A7}" type="parTrans" cxnId="{C3EFA97B-A3B1-426F-A251-5B000BFFABD6}">
      <dgm:prSet/>
      <dgm:spPr/>
      <dgm:t>
        <a:bodyPr/>
        <a:lstStyle/>
        <a:p>
          <a:endParaRPr lang="en-US"/>
        </a:p>
      </dgm:t>
    </dgm:pt>
    <dgm:pt modelId="{6D2371E8-A597-4641-AAE1-78B2B40E38E0}" type="sibTrans" cxnId="{C3EFA97B-A3B1-426F-A251-5B000BFFABD6}">
      <dgm:prSet/>
      <dgm:spPr/>
      <dgm:t>
        <a:bodyPr/>
        <a:lstStyle/>
        <a:p>
          <a:endParaRPr lang="en-US"/>
        </a:p>
      </dgm:t>
    </dgm:pt>
    <dgm:pt modelId="{2885DECE-112E-4EB6-95B6-2428BAB71FA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Preparedby</a:t>
          </a:r>
        </a:p>
      </dgm:t>
    </dgm:pt>
    <dgm:pt modelId="{81FA9C4F-A11F-4888-9EF5-1AEE41F918F2}" type="parTrans" cxnId="{28CE04D0-9389-4E88-A94F-D0B343441F22}">
      <dgm:prSet/>
      <dgm:spPr/>
      <dgm:t>
        <a:bodyPr/>
        <a:lstStyle/>
        <a:p>
          <a:endParaRPr lang="en-US"/>
        </a:p>
      </dgm:t>
    </dgm:pt>
    <dgm:pt modelId="{3E10E2CF-F174-4944-92DE-10A12060E9DF}" type="sibTrans" cxnId="{28CE04D0-9389-4E88-A94F-D0B343441F22}">
      <dgm:prSet/>
      <dgm:spPr/>
      <dgm:t>
        <a:bodyPr/>
        <a:lstStyle/>
        <a:p>
          <a:endParaRPr lang="en-US"/>
        </a:p>
      </dgm:t>
    </dgm:pt>
    <dgm:pt modelId="{E5E468C9-A9FB-4F53-B7AF-0F1BA45D144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BusinessUnit</a:t>
          </a:r>
        </a:p>
      </dgm:t>
    </dgm:pt>
    <dgm:pt modelId="{B739063B-E4D2-4F4D-B051-41FE290DB36E}" type="parTrans" cxnId="{E63A77B2-6929-4E90-AE2B-BD70ED2A713A}">
      <dgm:prSet/>
      <dgm:spPr/>
      <dgm:t>
        <a:bodyPr/>
        <a:lstStyle/>
        <a:p>
          <a:endParaRPr lang="en-US"/>
        </a:p>
      </dgm:t>
    </dgm:pt>
    <dgm:pt modelId="{55CCB33A-0C1E-4290-9AA4-1C2FBEA0C1FD}" type="sibTrans" cxnId="{E63A77B2-6929-4E90-AE2B-BD70ED2A713A}">
      <dgm:prSet/>
      <dgm:spPr/>
      <dgm:t>
        <a:bodyPr/>
        <a:lstStyle/>
        <a:p>
          <a:endParaRPr lang="en-US"/>
        </a:p>
      </dgm:t>
    </dgm:pt>
    <dgm:pt modelId="{18D15700-FE21-42AB-9441-6E689B2699F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Approvedby</a:t>
          </a:r>
        </a:p>
      </dgm:t>
    </dgm:pt>
    <dgm:pt modelId="{06B94439-7353-4187-B173-C7A63FCFD4D4}" type="parTrans" cxnId="{438D6792-0255-42E0-966D-D2C9F6357F01}">
      <dgm:prSet/>
      <dgm:spPr/>
      <dgm:t>
        <a:bodyPr/>
        <a:lstStyle/>
        <a:p>
          <a:endParaRPr lang="en-US"/>
        </a:p>
      </dgm:t>
    </dgm:pt>
    <dgm:pt modelId="{733356A9-2400-4AAB-8C64-A07B46BACE97}" type="sibTrans" cxnId="{438D6792-0255-42E0-966D-D2C9F6357F01}">
      <dgm:prSet/>
      <dgm:spPr/>
      <dgm:t>
        <a:bodyPr/>
        <a:lstStyle/>
        <a:p>
          <a:endParaRPr lang="en-US"/>
        </a:p>
      </dgm:t>
    </dgm:pt>
    <dgm:pt modelId="{5CE5931E-821B-4E52-BC1B-159F7CF8233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Postedby</a:t>
          </a:r>
        </a:p>
      </dgm:t>
    </dgm:pt>
    <dgm:pt modelId="{8DCEA38E-B846-4BE4-8E14-8D900DA83317}" type="parTrans" cxnId="{029F6E16-2000-4F3A-A0C1-271D3360F519}">
      <dgm:prSet/>
      <dgm:spPr/>
      <dgm:t>
        <a:bodyPr/>
        <a:lstStyle/>
        <a:p>
          <a:endParaRPr lang="en-US"/>
        </a:p>
      </dgm:t>
    </dgm:pt>
    <dgm:pt modelId="{28C5AF0B-CEF6-42CB-9380-20FF883CF928}" type="sibTrans" cxnId="{029F6E16-2000-4F3A-A0C1-271D3360F519}">
      <dgm:prSet/>
      <dgm:spPr/>
      <dgm:t>
        <a:bodyPr/>
        <a:lstStyle/>
        <a:p>
          <a:endParaRPr lang="en-US"/>
        </a:p>
      </dgm:t>
    </dgm:pt>
    <dgm:pt modelId="{FCF97A98-CF36-4FE6-827E-FEC7DF5237A7}" type="pres">
      <dgm:prSet presAssocID="{606C79EE-8F26-484B-8D7F-CA879528BE8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5EB1450-7EEA-4156-92EB-A1FC556D3A6E}" type="pres">
      <dgm:prSet presAssocID="{7BE981BD-2ECD-486A-9F18-76E33F1FD153}" presName="composite" presStyleCnt="0"/>
      <dgm:spPr/>
    </dgm:pt>
    <dgm:pt modelId="{86C742D1-E132-4CBD-BF0D-9984CD5EEAB8}" type="pres">
      <dgm:prSet presAssocID="{7BE981BD-2ECD-486A-9F18-76E33F1FD153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E68F53-AB6E-4C9A-BFAB-B849A5A64F56}" type="pres">
      <dgm:prSet presAssocID="{7BE981BD-2ECD-486A-9F18-76E33F1FD153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3906688-A217-40F6-B3A5-DF39FCE503D3}" type="presOf" srcId="{B09D3A66-2496-4B86-BE20-6575AB4F0B06}" destId="{ADE68F53-AB6E-4C9A-BFAB-B849A5A64F56}" srcOrd="0" destOrd="9" presId="urn:microsoft.com/office/officeart/2005/8/layout/hList1"/>
    <dgm:cxn modelId="{27BA684B-D92B-4B3A-8C27-C87F52C8C977}" type="presOf" srcId="{F7183071-EDEC-4AC5-BBBC-C1DADC9FE0D2}" destId="{ADE68F53-AB6E-4C9A-BFAB-B849A5A64F56}" srcOrd="0" destOrd="2" presId="urn:microsoft.com/office/officeart/2005/8/layout/hList1"/>
    <dgm:cxn modelId="{28CE04D0-9389-4E88-A94F-D0B343441F22}" srcId="{7BE981BD-2ECD-486A-9F18-76E33F1FD153}" destId="{2885DECE-112E-4EB6-95B6-2428BAB71FAB}" srcOrd="13" destOrd="0" parTransId="{81FA9C4F-A11F-4888-9EF5-1AEE41F918F2}" sibTransId="{3E10E2CF-F174-4944-92DE-10A12060E9DF}"/>
    <dgm:cxn modelId="{3ACE36F0-874C-4761-95A2-986545875598}" type="presOf" srcId="{0B7E6036-1423-4FBB-8597-72FF1E1D7017}" destId="{ADE68F53-AB6E-4C9A-BFAB-B849A5A64F56}" srcOrd="0" destOrd="10" presId="urn:microsoft.com/office/officeart/2005/8/layout/hList1"/>
    <dgm:cxn modelId="{F360A21B-C21E-4B81-A8D6-5482FE5CE071}" srcId="{7BE981BD-2ECD-486A-9F18-76E33F1FD153}" destId="{97C00BB0-49E2-4182-AD52-0F8722404292}" srcOrd="7" destOrd="0" parTransId="{82D003D1-7A9B-4E69-B0B8-F984D5472252}" sibTransId="{8D58CA10-0229-4755-8D59-786A121F4730}"/>
    <dgm:cxn modelId="{39BA3AA8-6115-4731-A214-F19417F210CB}" type="presOf" srcId="{AC60E6CC-7FDB-4E2B-ACDD-D29D408E1FD8}" destId="{ADE68F53-AB6E-4C9A-BFAB-B849A5A64F56}" srcOrd="0" destOrd="6" presId="urn:microsoft.com/office/officeart/2005/8/layout/hList1"/>
    <dgm:cxn modelId="{CC56A3CF-9409-480A-B259-3F0AE2F970BA}" srcId="{7BE981BD-2ECD-486A-9F18-76E33F1FD153}" destId="{B09D3A66-2496-4B86-BE20-6575AB4F0B06}" srcOrd="9" destOrd="0" parTransId="{EBE2B95A-2970-4A67-9D57-9E1A8B13155D}" sibTransId="{66450E2B-F8B0-46F5-AFAC-2A6403C952FB}"/>
    <dgm:cxn modelId="{6675C8AE-836D-4B7B-9E1F-1D018FCB3CE9}" srcId="{7BE981BD-2ECD-486A-9F18-76E33F1FD153}" destId="{4165C607-CE50-4BDF-9461-392DD787F289}" srcOrd="0" destOrd="0" parTransId="{FCD9D404-C567-4C21-AB75-5A0F98391918}" sibTransId="{22CF2BB3-9703-48B0-A954-06A1F638ED0D}"/>
    <dgm:cxn modelId="{C3EFA97B-A3B1-426F-A251-5B000BFFABD6}" srcId="{7BE981BD-2ECD-486A-9F18-76E33F1FD153}" destId="{7521664B-260B-4879-90FA-9643C9D52EE3}" srcOrd="12" destOrd="0" parTransId="{BD3459FF-7F9C-44D2-AA38-EABA259095A7}" sibTransId="{6D2371E8-A597-4641-AAE1-78B2B40E38E0}"/>
    <dgm:cxn modelId="{7E7E3EE8-B364-4184-8380-BC384DADB68F}" type="presOf" srcId="{A200D07B-6BD0-4AF0-89EE-F29AC8E721E9}" destId="{ADE68F53-AB6E-4C9A-BFAB-B849A5A64F56}" srcOrd="0" destOrd="5" presId="urn:microsoft.com/office/officeart/2005/8/layout/hList1"/>
    <dgm:cxn modelId="{C2106A45-0BA5-44A3-9BD5-B0E909ECF63D}" srcId="{7BE981BD-2ECD-486A-9F18-76E33F1FD153}" destId="{422AC27F-A39D-485B-A53E-ADBC3880F844}" srcOrd="1" destOrd="0" parTransId="{974D7680-9943-487B-9D6A-009FE4D03A97}" sibTransId="{B5A1F06F-10DE-4E25-8E7F-CEE9C006258E}"/>
    <dgm:cxn modelId="{7F0D082C-C81A-4C13-B344-23B57663B9E8}" type="presOf" srcId="{E5E468C9-A9FB-4F53-B7AF-0F1BA45D144B}" destId="{ADE68F53-AB6E-4C9A-BFAB-B849A5A64F56}" srcOrd="0" destOrd="14" presId="urn:microsoft.com/office/officeart/2005/8/layout/hList1"/>
    <dgm:cxn modelId="{FE4A9AFC-8164-48C6-9346-16C2E0C709D1}" srcId="{7BE981BD-2ECD-486A-9F18-76E33F1FD153}" destId="{A200D07B-6BD0-4AF0-89EE-F29AC8E721E9}" srcOrd="5" destOrd="0" parTransId="{467A9CAF-1463-4B71-9538-34715ED47F27}" sibTransId="{A8E645D6-B818-478B-9045-791BF98E88AB}"/>
    <dgm:cxn modelId="{1B150961-8E03-4BB0-BE76-94980BAF8A16}" type="presOf" srcId="{EDA2804F-FBF6-41EE-9798-C1C2EF4A8D65}" destId="{ADE68F53-AB6E-4C9A-BFAB-B849A5A64F56}" srcOrd="0" destOrd="8" presId="urn:microsoft.com/office/officeart/2005/8/layout/hList1"/>
    <dgm:cxn modelId="{66CBF195-B3FD-41C5-B326-19D48C0CEC78}" type="presOf" srcId="{606C79EE-8F26-484B-8D7F-CA879528BE82}" destId="{FCF97A98-CF36-4FE6-827E-FEC7DF5237A7}" srcOrd="0" destOrd="0" presId="urn:microsoft.com/office/officeart/2005/8/layout/hList1"/>
    <dgm:cxn modelId="{C37F7EEF-8D56-4668-8058-C1A18CCBD921}" type="presOf" srcId="{97C00BB0-49E2-4182-AD52-0F8722404292}" destId="{ADE68F53-AB6E-4C9A-BFAB-B849A5A64F56}" srcOrd="0" destOrd="7" presId="urn:microsoft.com/office/officeart/2005/8/layout/hList1"/>
    <dgm:cxn modelId="{DE9C1678-6D19-49B7-B146-75D558B9074E}" srcId="{7BE981BD-2ECD-486A-9F18-76E33F1FD153}" destId="{EDA2804F-FBF6-41EE-9798-C1C2EF4A8D65}" srcOrd="8" destOrd="0" parTransId="{4A38ADCF-BE12-4614-8A9E-5A06A9FDDB49}" sibTransId="{16EB6AD4-4A0E-483C-BDAC-76554CCAD076}"/>
    <dgm:cxn modelId="{864FEE39-8FFE-4C50-981E-CF38EA85A367}" type="presOf" srcId="{422AC27F-A39D-485B-A53E-ADBC3880F844}" destId="{ADE68F53-AB6E-4C9A-BFAB-B849A5A64F56}" srcOrd="0" destOrd="1" presId="urn:microsoft.com/office/officeart/2005/8/layout/hList1"/>
    <dgm:cxn modelId="{B1F4F752-251F-4BF1-8BC7-74027CBB2A1C}" type="presOf" srcId="{7BE981BD-2ECD-486A-9F18-76E33F1FD153}" destId="{86C742D1-E132-4CBD-BF0D-9984CD5EEAB8}" srcOrd="0" destOrd="0" presId="urn:microsoft.com/office/officeart/2005/8/layout/hList1"/>
    <dgm:cxn modelId="{065BD2CB-8838-4134-BA24-B078E0C83097}" type="presOf" srcId="{18D15700-FE21-42AB-9441-6E689B2699F2}" destId="{ADE68F53-AB6E-4C9A-BFAB-B849A5A64F56}" srcOrd="0" destOrd="15" presId="urn:microsoft.com/office/officeart/2005/8/layout/hList1"/>
    <dgm:cxn modelId="{62CAC236-AD39-4195-8F5F-75239AFE7BD7}" srcId="{606C79EE-8F26-484B-8D7F-CA879528BE82}" destId="{7BE981BD-2ECD-486A-9F18-76E33F1FD153}" srcOrd="0" destOrd="0" parTransId="{B67131FA-5494-4424-9006-3B8B281AAFA9}" sibTransId="{9E8AC46F-E22A-4E51-B4D1-6F2E4A57B0A3}"/>
    <dgm:cxn modelId="{A831630E-61CC-4FAC-BD87-4A402C5086CD}" srcId="{7BE981BD-2ECD-486A-9F18-76E33F1FD153}" destId="{18D0DCA6-D693-44BD-B131-F8A480AB4D4E}" srcOrd="11" destOrd="0" parTransId="{298B7917-6F92-428E-A0D8-92EEA7500700}" sibTransId="{F096EA49-95A8-4665-BFC5-F8441F57D344}"/>
    <dgm:cxn modelId="{4B324E5F-A364-44AD-A3C3-5877E7072235}" type="presOf" srcId="{7521664B-260B-4879-90FA-9643C9D52EE3}" destId="{ADE68F53-AB6E-4C9A-BFAB-B849A5A64F56}" srcOrd="0" destOrd="12" presId="urn:microsoft.com/office/officeart/2005/8/layout/hList1"/>
    <dgm:cxn modelId="{E63A77B2-6929-4E90-AE2B-BD70ED2A713A}" srcId="{7BE981BD-2ECD-486A-9F18-76E33F1FD153}" destId="{E5E468C9-A9FB-4F53-B7AF-0F1BA45D144B}" srcOrd="14" destOrd="0" parTransId="{B739063B-E4D2-4F4D-B051-41FE290DB36E}" sibTransId="{55CCB33A-0C1E-4290-9AA4-1C2FBEA0C1FD}"/>
    <dgm:cxn modelId="{A6FBD1C2-6912-4455-8B60-F92AF2926C51}" type="presOf" srcId="{5CE5931E-821B-4E52-BC1B-159F7CF8233E}" destId="{ADE68F53-AB6E-4C9A-BFAB-B849A5A64F56}" srcOrd="0" destOrd="16" presId="urn:microsoft.com/office/officeart/2005/8/layout/hList1"/>
    <dgm:cxn modelId="{438D6792-0255-42E0-966D-D2C9F6357F01}" srcId="{7BE981BD-2ECD-486A-9F18-76E33F1FD153}" destId="{18D15700-FE21-42AB-9441-6E689B2699F2}" srcOrd="15" destOrd="0" parTransId="{06B94439-7353-4187-B173-C7A63FCFD4D4}" sibTransId="{733356A9-2400-4AAB-8C64-A07B46BACE97}"/>
    <dgm:cxn modelId="{BD17FBBF-5469-45AB-A28F-936CA6E8BC44}" type="presOf" srcId="{C65788D6-DD75-46EE-A75A-2CF233E888AB}" destId="{ADE68F53-AB6E-4C9A-BFAB-B849A5A64F56}" srcOrd="0" destOrd="3" presId="urn:microsoft.com/office/officeart/2005/8/layout/hList1"/>
    <dgm:cxn modelId="{21E732DA-4C85-41E0-BFD3-094BA1E1ACC3}" type="presOf" srcId="{E5EE3B2A-4185-4349-BD99-646AD608F336}" destId="{ADE68F53-AB6E-4C9A-BFAB-B849A5A64F56}" srcOrd="0" destOrd="4" presId="urn:microsoft.com/office/officeart/2005/8/layout/hList1"/>
    <dgm:cxn modelId="{4309D11E-EA01-4E03-8650-4BAE6F1C1A1D}" srcId="{7BE981BD-2ECD-486A-9F18-76E33F1FD153}" destId="{E5EE3B2A-4185-4349-BD99-646AD608F336}" srcOrd="4" destOrd="0" parTransId="{BEF2F894-DCFB-4BD1-A762-0899FA1DEB73}" sibTransId="{DEA3B782-2963-45D2-A5F1-DA7E7ECBAB1A}"/>
    <dgm:cxn modelId="{9D410CFB-AB9D-49D4-98F3-BA57965586F4}" srcId="{7BE981BD-2ECD-486A-9F18-76E33F1FD153}" destId="{F7183071-EDEC-4AC5-BBBC-C1DADC9FE0D2}" srcOrd="2" destOrd="0" parTransId="{425D0E4F-3E25-4309-AC3B-3A2C8FFDCFC1}" sibTransId="{FDA43FDD-424F-44B9-AACF-345F24AA2533}"/>
    <dgm:cxn modelId="{50E53E7C-1A4B-42BF-A931-B82D1440E4FB}" type="presOf" srcId="{4165C607-CE50-4BDF-9461-392DD787F289}" destId="{ADE68F53-AB6E-4C9A-BFAB-B849A5A64F56}" srcOrd="0" destOrd="0" presId="urn:microsoft.com/office/officeart/2005/8/layout/hList1"/>
    <dgm:cxn modelId="{986856F5-0A09-4419-AF34-394BCC245B79}" type="presOf" srcId="{2885DECE-112E-4EB6-95B6-2428BAB71FAB}" destId="{ADE68F53-AB6E-4C9A-BFAB-B849A5A64F56}" srcOrd="0" destOrd="13" presId="urn:microsoft.com/office/officeart/2005/8/layout/hList1"/>
    <dgm:cxn modelId="{3206C3D6-0CB8-415F-819A-C984067FB7C9}" srcId="{7BE981BD-2ECD-486A-9F18-76E33F1FD153}" destId="{0B7E6036-1423-4FBB-8597-72FF1E1D7017}" srcOrd="10" destOrd="0" parTransId="{9283BAE9-FFD4-4BE7-B1B1-4C37428551AF}" sibTransId="{5B1DAF07-F55B-4D4D-946E-7FF8AF5B5EE2}"/>
    <dgm:cxn modelId="{029F6E16-2000-4F3A-A0C1-271D3360F519}" srcId="{7BE981BD-2ECD-486A-9F18-76E33F1FD153}" destId="{5CE5931E-821B-4E52-BC1B-159F7CF8233E}" srcOrd="16" destOrd="0" parTransId="{8DCEA38E-B846-4BE4-8E14-8D900DA83317}" sibTransId="{28C5AF0B-CEF6-42CB-9380-20FF883CF928}"/>
    <dgm:cxn modelId="{B08BB037-3F87-4F55-8538-C06448A42672}" srcId="{7BE981BD-2ECD-486A-9F18-76E33F1FD153}" destId="{AC60E6CC-7FDB-4E2B-ACDD-D29D408E1FD8}" srcOrd="6" destOrd="0" parTransId="{66CF7D8A-C7DB-40CA-9CA0-3B136D306BFB}" sibTransId="{F1C51C77-DB7B-46CD-AA06-584664ACA7FD}"/>
    <dgm:cxn modelId="{1C01B565-1E3A-4CE0-AE3A-85B830776FD7}" type="presOf" srcId="{18D0DCA6-D693-44BD-B131-F8A480AB4D4E}" destId="{ADE68F53-AB6E-4C9A-BFAB-B849A5A64F56}" srcOrd="0" destOrd="11" presId="urn:microsoft.com/office/officeart/2005/8/layout/hList1"/>
    <dgm:cxn modelId="{01969F79-5B9D-4914-A9B9-93CED16EFDD0}" srcId="{7BE981BD-2ECD-486A-9F18-76E33F1FD153}" destId="{C65788D6-DD75-46EE-A75A-2CF233E888AB}" srcOrd="3" destOrd="0" parTransId="{33601929-47A0-4FBE-A7B7-F6A74A45B2B1}" sibTransId="{ABBBDDFB-BCC7-462F-A588-F287D3EF830E}"/>
    <dgm:cxn modelId="{0B906633-7146-4C43-B852-314FE951457F}" type="presParOf" srcId="{FCF97A98-CF36-4FE6-827E-FEC7DF5237A7}" destId="{45EB1450-7EEA-4156-92EB-A1FC556D3A6E}" srcOrd="0" destOrd="0" presId="urn:microsoft.com/office/officeart/2005/8/layout/hList1"/>
    <dgm:cxn modelId="{B3815145-03E7-4525-B959-FD639E28D382}" type="presParOf" srcId="{45EB1450-7EEA-4156-92EB-A1FC556D3A6E}" destId="{86C742D1-E132-4CBD-BF0D-9984CD5EEAB8}" srcOrd="0" destOrd="0" presId="urn:microsoft.com/office/officeart/2005/8/layout/hList1"/>
    <dgm:cxn modelId="{487815B2-E9C6-45C9-9C07-1BA69D7EB491}" type="presParOf" srcId="{45EB1450-7EEA-4156-92EB-A1FC556D3A6E}" destId="{ADE68F53-AB6E-4C9A-BFAB-B849A5A64F5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3C9AAD-D225-46FB-8241-BFDFD14A9E07}" type="doc">
      <dgm:prSet loTypeId="urn:microsoft.com/office/officeart/2005/8/layout/default#1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F4F9792-AFBD-455B-B310-B542CE3C422A}">
      <dgm:prSet phldrT="[Text]"/>
      <dgm:spPr/>
      <dgm:t>
        <a:bodyPr/>
        <a:lstStyle/>
        <a:p>
          <a:r>
            <a:rPr lang="en-IN" b="1" dirty="0"/>
            <a:t>Roll forward Testing</a:t>
          </a:r>
          <a:endParaRPr lang="en-US" b="1" dirty="0"/>
        </a:p>
      </dgm:t>
    </dgm:pt>
    <dgm:pt modelId="{04E060E6-2DF1-436F-B8F2-F2CBBE2FE00F}" type="parTrans" cxnId="{54501BB1-315D-4A49-A38C-820B4D4CEDE3}">
      <dgm:prSet/>
      <dgm:spPr/>
      <dgm:t>
        <a:bodyPr/>
        <a:lstStyle/>
        <a:p>
          <a:endParaRPr lang="en-US" b="1"/>
        </a:p>
      </dgm:t>
    </dgm:pt>
    <dgm:pt modelId="{18A0F56A-CEE1-4B17-850F-DC8926716214}" type="sibTrans" cxnId="{54501BB1-315D-4A49-A38C-820B4D4CEDE3}">
      <dgm:prSet/>
      <dgm:spPr/>
      <dgm:t>
        <a:bodyPr/>
        <a:lstStyle/>
        <a:p>
          <a:endParaRPr lang="en-US" b="1"/>
        </a:p>
      </dgm:t>
    </dgm:pt>
    <dgm:pt modelId="{AE3FBD03-B803-4603-BB28-EF7AA04F6B1B}">
      <dgm:prSet/>
      <dgm:spPr/>
      <dgm:t>
        <a:bodyPr/>
        <a:lstStyle/>
        <a:p>
          <a:r>
            <a:rPr lang="en-IN" b="1" dirty="0">
              <a:solidFill>
                <a:schemeClr val="tx1"/>
              </a:solidFill>
              <a:latin typeface="+mn-lt"/>
            </a:rPr>
            <a:t>Other methods</a:t>
          </a:r>
          <a:endParaRPr lang="en-US" b="1" dirty="0">
            <a:solidFill>
              <a:schemeClr val="tx1"/>
            </a:solidFill>
            <a:latin typeface="+mn-lt"/>
          </a:endParaRPr>
        </a:p>
      </dgm:t>
    </dgm:pt>
    <dgm:pt modelId="{4FF8D1D6-24EB-47A9-9DA3-91163449C897}" type="parTrans" cxnId="{AA69ED7D-25A9-42B0-B5EA-D34A43B938C2}">
      <dgm:prSet/>
      <dgm:spPr/>
      <dgm:t>
        <a:bodyPr/>
        <a:lstStyle/>
        <a:p>
          <a:endParaRPr lang="en-US" b="1"/>
        </a:p>
      </dgm:t>
    </dgm:pt>
    <dgm:pt modelId="{18D38DB0-1DE9-4DBA-945C-C1BBC164C9BE}" type="sibTrans" cxnId="{AA69ED7D-25A9-42B0-B5EA-D34A43B938C2}">
      <dgm:prSet/>
      <dgm:spPr/>
      <dgm:t>
        <a:bodyPr/>
        <a:lstStyle/>
        <a:p>
          <a:endParaRPr lang="en-US" b="1"/>
        </a:p>
      </dgm:t>
    </dgm:pt>
    <dgm:pt modelId="{224EF620-E0E4-4284-BA6A-52155A4DD000}" type="pres">
      <dgm:prSet presAssocID="{003C9AAD-D225-46FB-8241-BFDFD14A9E0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83F6C84-BC46-43FC-B6F7-554FC32200D2}" type="pres">
      <dgm:prSet presAssocID="{6F4F9792-AFBD-455B-B310-B542CE3C422A}" presName="node" presStyleLbl="node1" presStyleIdx="0" presStyleCnt="2" custLinFactNeighborY="739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DF44638-E97B-449F-93A2-EF762D04C02E}" type="pres">
      <dgm:prSet presAssocID="{18A0F56A-CEE1-4B17-850F-DC8926716214}" presName="sibTrans" presStyleCnt="0"/>
      <dgm:spPr/>
    </dgm:pt>
    <dgm:pt modelId="{0F94073C-3076-48E9-A4B5-293FCBC46BB4}" type="pres">
      <dgm:prSet presAssocID="{AE3FBD03-B803-4603-BB28-EF7AA04F6B1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A69ED7D-25A9-42B0-B5EA-D34A43B938C2}" srcId="{003C9AAD-D225-46FB-8241-BFDFD14A9E07}" destId="{AE3FBD03-B803-4603-BB28-EF7AA04F6B1B}" srcOrd="1" destOrd="0" parTransId="{4FF8D1D6-24EB-47A9-9DA3-91163449C897}" sibTransId="{18D38DB0-1DE9-4DBA-945C-C1BBC164C9BE}"/>
    <dgm:cxn modelId="{54501BB1-315D-4A49-A38C-820B4D4CEDE3}" srcId="{003C9AAD-D225-46FB-8241-BFDFD14A9E07}" destId="{6F4F9792-AFBD-455B-B310-B542CE3C422A}" srcOrd="0" destOrd="0" parTransId="{04E060E6-2DF1-436F-B8F2-F2CBBE2FE00F}" sibTransId="{18A0F56A-CEE1-4B17-850F-DC8926716214}"/>
    <dgm:cxn modelId="{EB09946D-5B51-48C3-B979-1A5082463B20}" type="presOf" srcId="{6F4F9792-AFBD-455B-B310-B542CE3C422A}" destId="{B83F6C84-BC46-43FC-B6F7-554FC32200D2}" srcOrd="0" destOrd="0" presId="urn:microsoft.com/office/officeart/2005/8/layout/default#1"/>
    <dgm:cxn modelId="{5D74E196-6DAA-4BC6-A9A8-B0804EA9E8F2}" type="presOf" srcId="{003C9AAD-D225-46FB-8241-BFDFD14A9E07}" destId="{224EF620-E0E4-4284-BA6A-52155A4DD000}" srcOrd="0" destOrd="0" presId="urn:microsoft.com/office/officeart/2005/8/layout/default#1"/>
    <dgm:cxn modelId="{0BD8A878-84EF-43CD-90EB-DE9BD90E09B3}" type="presOf" srcId="{AE3FBD03-B803-4603-BB28-EF7AA04F6B1B}" destId="{0F94073C-3076-48E9-A4B5-293FCBC46BB4}" srcOrd="0" destOrd="0" presId="urn:microsoft.com/office/officeart/2005/8/layout/default#1"/>
    <dgm:cxn modelId="{13E90DC8-6718-4E44-9ED0-35DEB954A87E}" type="presParOf" srcId="{224EF620-E0E4-4284-BA6A-52155A4DD000}" destId="{B83F6C84-BC46-43FC-B6F7-554FC32200D2}" srcOrd="0" destOrd="0" presId="urn:microsoft.com/office/officeart/2005/8/layout/default#1"/>
    <dgm:cxn modelId="{7AC0A3E5-DDE4-4F5B-9F6E-681C79BE1209}" type="presParOf" srcId="{224EF620-E0E4-4284-BA6A-52155A4DD000}" destId="{BDF44638-E97B-449F-93A2-EF762D04C02E}" srcOrd="1" destOrd="0" presId="urn:microsoft.com/office/officeart/2005/8/layout/default#1"/>
    <dgm:cxn modelId="{C5E41ACD-7D44-4F91-9E97-A6340CE64AD8}" type="presParOf" srcId="{224EF620-E0E4-4284-BA6A-52155A4DD000}" destId="{0F94073C-3076-48E9-A4B5-293FCBC46BB4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F6C84-BC46-43FC-B6F7-554FC32200D2}">
      <dsp:nvSpPr>
        <dsp:cNvPr id="0" name=""/>
        <dsp:cNvSpPr/>
      </dsp:nvSpPr>
      <dsp:spPr>
        <a:xfrm>
          <a:off x="195314" y="666"/>
          <a:ext cx="1322725" cy="7936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100" b="1" kern="1200" dirty="0"/>
            <a:t>Accounting software – ERP/customised/off the shelf packages</a:t>
          </a:r>
          <a:endParaRPr lang="en-US" sz="1100" b="1" kern="1200" dirty="0"/>
        </a:p>
      </dsp:txBody>
      <dsp:txXfrm>
        <a:off x="195314" y="666"/>
        <a:ext cx="1322725" cy="793635"/>
      </dsp:txXfrm>
    </dsp:sp>
    <dsp:sp modelId="{0F94073C-3076-48E9-A4B5-293FCBC46BB4}">
      <dsp:nvSpPr>
        <dsp:cNvPr id="0" name=""/>
        <dsp:cNvSpPr/>
      </dsp:nvSpPr>
      <dsp:spPr>
        <a:xfrm>
          <a:off x="1650312" y="666"/>
          <a:ext cx="1322725" cy="79363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100" b="1" kern="1200" dirty="0"/>
            <a:t>IT team – in house/outsourced</a:t>
          </a:r>
          <a:endParaRPr lang="en-US" sz="1100" b="1" kern="1200" dirty="0"/>
        </a:p>
      </dsp:txBody>
      <dsp:txXfrm>
        <a:off x="1650312" y="666"/>
        <a:ext cx="1322725" cy="793635"/>
      </dsp:txXfrm>
    </dsp:sp>
    <dsp:sp modelId="{3F0D2FA9-5F25-444E-94B6-63DB89AB32F8}">
      <dsp:nvSpPr>
        <dsp:cNvPr id="0" name=""/>
        <dsp:cNvSpPr/>
      </dsp:nvSpPr>
      <dsp:spPr>
        <a:xfrm>
          <a:off x="195314" y="926573"/>
          <a:ext cx="1322725" cy="79363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100" b="1" kern="1200" dirty="0"/>
            <a:t>Type of entries – automated or manual etc.</a:t>
          </a:r>
          <a:endParaRPr lang="en-US" sz="1100" b="1" kern="1200" dirty="0"/>
        </a:p>
      </dsp:txBody>
      <dsp:txXfrm>
        <a:off x="195314" y="926573"/>
        <a:ext cx="1322725" cy="793635"/>
      </dsp:txXfrm>
    </dsp:sp>
    <dsp:sp modelId="{8A4F8B83-F585-4387-8027-AE4951D1A4A4}">
      <dsp:nvSpPr>
        <dsp:cNvPr id="0" name=""/>
        <dsp:cNvSpPr/>
      </dsp:nvSpPr>
      <dsp:spPr>
        <a:xfrm>
          <a:off x="1650312" y="926573"/>
          <a:ext cx="1322725" cy="7936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100" b="1" kern="1200" dirty="0"/>
            <a:t>SA/SOD among IT and business teams etc.</a:t>
          </a:r>
          <a:endParaRPr lang="en-US" sz="1100" b="1" kern="1200" dirty="0"/>
        </a:p>
      </dsp:txBody>
      <dsp:txXfrm>
        <a:off x="1650312" y="926573"/>
        <a:ext cx="1322725" cy="793635"/>
      </dsp:txXfrm>
    </dsp:sp>
    <dsp:sp modelId="{8F596152-BBDF-4F15-92CB-F5AC741B3EC1}">
      <dsp:nvSpPr>
        <dsp:cNvPr id="0" name=""/>
        <dsp:cNvSpPr/>
      </dsp:nvSpPr>
      <dsp:spPr>
        <a:xfrm>
          <a:off x="922813" y="1852481"/>
          <a:ext cx="1322725" cy="79363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100" kern="1200" dirty="0"/>
            <a:t>Timing of passing journal entries – end of day, weekend etc.</a:t>
          </a:r>
          <a:endParaRPr lang="en-US" sz="1100" kern="1200" dirty="0"/>
        </a:p>
      </dsp:txBody>
      <dsp:txXfrm>
        <a:off x="922813" y="1852481"/>
        <a:ext cx="1322725" cy="7936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F6C84-BC46-43FC-B6F7-554FC32200D2}">
      <dsp:nvSpPr>
        <dsp:cNvPr id="0" name=""/>
        <dsp:cNvSpPr/>
      </dsp:nvSpPr>
      <dsp:spPr>
        <a:xfrm>
          <a:off x="386" y="242383"/>
          <a:ext cx="1508370" cy="9050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b="1" kern="1200" dirty="0"/>
            <a:t>Sales targets to be achieved – important to investors, stock holders etc.</a:t>
          </a:r>
          <a:endParaRPr lang="en-US" sz="1200" b="1" kern="1200" dirty="0"/>
        </a:p>
      </dsp:txBody>
      <dsp:txXfrm>
        <a:off x="386" y="242383"/>
        <a:ext cx="1508370" cy="905022"/>
      </dsp:txXfrm>
    </dsp:sp>
    <dsp:sp modelId="{0F94073C-3076-48E9-A4B5-293FCBC46BB4}">
      <dsp:nvSpPr>
        <dsp:cNvPr id="0" name=""/>
        <dsp:cNvSpPr/>
      </dsp:nvSpPr>
      <dsp:spPr>
        <a:xfrm>
          <a:off x="1659594" y="242383"/>
          <a:ext cx="1508370" cy="9050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/>
            <a:t>Bonuses and incentives – employees</a:t>
          </a:r>
        </a:p>
      </dsp:txBody>
      <dsp:txXfrm>
        <a:off x="1659594" y="242383"/>
        <a:ext cx="1508370" cy="905022"/>
      </dsp:txXfrm>
    </dsp:sp>
    <dsp:sp modelId="{3F0D2FA9-5F25-444E-94B6-63DB89AB32F8}">
      <dsp:nvSpPr>
        <dsp:cNvPr id="0" name=""/>
        <dsp:cNvSpPr/>
      </dsp:nvSpPr>
      <dsp:spPr>
        <a:xfrm>
          <a:off x="829990" y="1298242"/>
          <a:ext cx="1508370" cy="9050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/>
            <a:t>Debt requirements – banks etc.</a:t>
          </a:r>
        </a:p>
      </dsp:txBody>
      <dsp:txXfrm>
        <a:off x="829990" y="1298242"/>
        <a:ext cx="1508370" cy="9050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3D40F-4DB3-4609-9007-9C8CED43CC79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535029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10FBF-D7FD-4555-A2B9-795EF075772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185554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10FBF-D7FD-4555-A2B9-795EF0757722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0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635646"/>
            <a:ext cx="8676456" cy="1176114"/>
          </a:xfrm>
          <a:solidFill>
            <a:schemeClr val="accent5">
              <a:alpha val="30000"/>
            </a:schemeClr>
          </a:solidFill>
        </p:spPr>
        <p:txBody>
          <a:bodyPr anchor="ctr" anchorCtr="0">
            <a:normAutofit/>
          </a:bodyPr>
          <a:lstStyle>
            <a:lvl1pPr>
              <a:defRPr sz="3200" dirty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211810"/>
            <a:ext cx="8676456" cy="800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Text Placeholder 128"/>
          <p:cNvSpPr>
            <a:spLocks noGrp="1"/>
          </p:cNvSpPr>
          <p:nvPr>
            <p:ph type="body" sz="quarter" idx="10"/>
          </p:nvPr>
        </p:nvSpPr>
        <p:spPr>
          <a:xfrm>
            <a:off x="467544" y="699543"/>
            <a:ext cx="8640314" cy="3863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143000"/>
            <a:ext cx="8686800" cy="514350"/>
          </a:xfrm>
        </p:spPr>
        <p:txBody>
          <a:bodyPr/>
          <a:lstStyle>
            <a:lvl1pPr marL="68580" indent="0">
              <a:buNone/>
              <a:defRPr sz="28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943600" y="114300"/>
            <a:ext cx="3048000" cy="285750"/>
          </a:xfrm>
        </p:spPr>
        <p:txBody>
          <a:bodyPr/>
          <a:lstStyle>
            <a:lvl1pPr marL="68580" indent="0">
              <a:buNone/>
              <a:defRPr sz="3200"/>
            </a:lvl1pPr>
          </a:lstStyle>
          <a:p>
            <a:pPr algn="ctr"/>
            <a:r>
              <a:rPr lang="en-US" altLang="en-US" sz="1600" dirty="0"/>
              <a:t>Recorded on: June 27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, 2015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6901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7C19A3-1350-4B81-90D3-31FFD3E769C3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6" name="Rectangle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6172200" y="114300"/>
            <a:ext cx="2743200" cy="272119"/>
          </a:xfrm>
        </p:spPr>
        <p:txBody>
          <a:bodyPr/>
          <a:lstStyle>
            <a:lvl1pPr marL="68580" indent="0" algn="r">
              <a:buNone/>
              <a:defRPr sz="3200"/>
            </a:lvl1pPr>
          </a:lstStyle>
          <a:p>
            <a:pPr algn="ctr"/>
            <a:r>
              <a:rPr lang="en-US" altLang="en-US" sz="1600" dirty="0"/>
              <a:t>Recorded on: June 27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, 2015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67544" y="1635646"/>
            <a:ext cx="8676456" cy="1176114"/>
          </a:xfrm>
          <a:solidFill>
            <a:schemeClr val="bg1">
              <a:alpha val="30000"/>
            </a:schemeClr>
          </a:solidFill>
        </p:spPr>
        <p:txBody>
          <a:bodyPr anchor="ctr" anchorCtr="0">
            <a:normAutofit/>
          </a:bodyPr>
          <a:lstStyle>
            <a:lvl1pPr>
              <a:defRPr sz="3200" dirty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467544" y="3211810"/>
            <a:ext cx="8676456" cy="800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Text Placeholder 128"/>
          <p:cNvSpPr>
            <a:spLocks noGrp="1"/>
          </p:cNvSpPr>
          <p:nvPr>
            <p:ph type="body" sz="quarter" idx="14"/>
          </p:nvPr>
        </p:nvSpPr>
        <p:spPr>
          <a:xfrm>
            <a:off x="467544" y="699543"/>
            <a:ext cx="8640314" cy="3863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8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5"/>
          </p:nvPr>
        </p:nvSpPr>
        <p:spPr>
          <a:xfrm>
            <a:off x="457200" y="1143000"/>
            <a:ext cx="8686800" cy="514350"/>
          </a:xfrm>
        </p:spPr>
        <p:txBody>
          <a:bodyPr/>
          <a:lstStyle>
            <a:lvl1pPr marL="68580" indent="0">
              <a:buNone/>
              <a:defRPr sz="28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83BB0E-8481-4362-A5B7-D3187C898FE4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lang="en-US" dirty="0"/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364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A44E1C-B5DB-4C3E-997D-8AFA31674379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00150"/>
            <a:ext cx="8153400" cy="35665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559B9F-A439-44D5-AC89-EC0885ACD927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33400" y="685800"/>
            <a:ext cx="8153400" cy="457200"/>
          </a:xfrm>
        </p:spPr>
        <p:txBody>
          <a:bodyPr/>
          <a:lstStyle>
            <a:lvl1pPr marL="6858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11642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1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6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013755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D96966-53D8-4DD5-9585-D2C248AD2077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63160" y="301699"/>
            <a:ext cx="850392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510358"/>
            <a:ext cx="36576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AC1B3B-60F5-4DFE-8EA4-CC1B62D63ADB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301700"/>
            <a:ext cx="886708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CF19DD-70DD-4F88-AFC7-D188B676DCD2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87790" y="510358"/>
            <a:ext cx="45720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510358"/>
            <a:ext cx="36576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D17E4E-E11C-44D9-BFB1-826BE726CA96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7A6B-008D-429A-8265-4F304FD7F8DD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© ICAI,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BF9941-6ABB-4CA1-87D5-0E4D6A8DE6D5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408528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413771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31178" y="898342"/>
            <a:ext cx="99572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83578" y="1012642"/>
            <a:ext cx="99572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36685" y="1090014"/>
            <a:ext cx="99572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41625"/>
            <a:ext cx="2133600" cy="273844"/>
          </a:xfrm>
        </p:spPr>
        <p:txBody>
          <a:bodyPr/>
          <a:lstStyle/>
          <a:p>
            <a:pPr>
              <a:defRPr/>
            </a:pPr>
            <a:fld id="{DF0971DE-0632-4357-AA72-8B727248E9B0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1625"/>
            <a:ext cx="5562600" cy="273844"/>
          </a:xfrm>
        </p:spPr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41625"/>
            <a:ext cx="457200" cy="273844"/>
          </a:xfrm>
        </p:spPr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3C0B3-4C38-4598-B578-B34DE06485DA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981200" cy="4388644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5867400" cy="438864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DFEF0-040F-4270-AE73-F6D57AD76209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33120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  <p:custDataLst>
      <p:tags r:id="rId1"/>
    </p:custData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404690-E7A3-4F2D-9193-3A8F237D9D45}" type="datetime1">
              <a:rPr lang="en-GB" smtClean="0"/>
              <a:pPr>
                <a:defRPr/>
              </a:pPr>
              <a:t>22/06/2022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ICAI,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7565"/>
            <a:ext cx="8229600" cy="3607904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97966"/>
            <a:ext cx="8229600" cy="313544"/>
          </a:xfrm>
        </p:spPr>
        <p:txBody>
          <a:bodyPr rtlCol="0">
            <a:noAutofit/>
          </a:bodyPr>
          <a:lstStyle>
            <a:lvl1pPr>
              <a:defRPr lang="en-US" sz="3200" dirty="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8312" y="465535"/>
            <a:ext cx="8208143" cy="378023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DD86839-2B2F-4DD1-B01E-2F8D4017DA9A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C86B8A4-65D8-4E17-B772-0ED20D6AE1A2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116B0C7-1DD0-4603-85BD-A4A8EBE92384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0CADCAB-51D4-4280-A5B5-E9D3940C1C9C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0329461-BCAA-4940-A80B-2DF05F16248A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50E40A1-D577-4B4D-8330-F9DD3FDAEBB5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F928B44-1E99-4588-BB80-972740560888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6165D0-6D54-4DC7-A069-A5625A3E50F6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9FAAAE4-F35B-432C-9307-FBCCD9C3416B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30316A5-6B9D-4085-A3C8-922436E4D8FD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23F2F3C-255A-4ED6-B5E6-E643E7693417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635646"/>
            <a:ext cx="8676456" cy="1176114"/>
          </a:xfrm>
          <a:solidFill>
            <a:schemeClr val="accent5">
              <a:alpha val="30000"/>
            </a:schemeClr>
          </a:solidFill>
        </p:spPr>
        <p:txBody>
          <a:bodyPr anchor="ctr" anchorCtr="0">
            <a:normAutofit/>
          </a:bodyPr>
          <a:lstStyle>
            <a:lvl1pPr>
              <a:defRPr sz="3200" dirty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211810"/>
            <a:ext cx="8676456" cy="800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Text Placeholder 128"/>
          <p:cNvSpPr>
            <a:spLocks noGrp="1"/>
          </p:cNvSpPr>
          <p:nvPr>
            <p:ph type="body" sz="quarter" idx="10"/>
          </p:nvPr>
        </p:nvSpPr>
        <p:spPr>
          <a:xfrm>
            <a:off x="467544" y="699543"/>
            <a:ext cx="8640314" cy="3863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143000"/>
            <a:ext cx="8686800" cy="514350"/>
          </a:xfrm>
        </p:spPr>
        <p:txBody>
          <a:bodyPr/>
          <a:lstStyle>
            <a:lvl1pPr marL="68580" indent="0">
              <a:buNone/>
              <a:defRPr sz="28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943600" y="114300"/>
            <a:ext cx="3048000" cy="285750"/>
          </a:xfrm>
        </p:spPr>
        <p:txBody>
          <a:bodyPr/>
          <a:lstStyle>
            <a:lvl1pPr marL="68580" indent="0">
              <a:buNone/>
              <a:defRPr sz="3200"/>
            </a:lvl1pPr>
          </a:lstStyle>
          <a:p>
            <a:pPr algn="ctr"/>
            <a:r>
              <a:rPr lang="en-US" altLang="en-US" sz="1600" dirty="0"/>
              <a:t>Recorded on: June 27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, 2015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6901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8ABCD-F0FA-465E-B26B-F508BCC213AA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6" name="Rectangle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6172200" y="114300"/>
            <a:ext cx="2743200" cy="272119"/>
          </a:xfrm>
        </p:spPr>
        <p:txBody>
          <a:bodyPr/>
          <a:lstStyle>
            <a:lvl1pPr marL="68580" indent="0" algn="r">
              <a:buNone/>
              <a:defRPr sz="3200"/>
            </a:lvl1pPr>
          </a:lstStyle>
          <a:p>
            <a:pPr algn="ctr"/>
            <a:r>
              <a:rPr lang="en-US" altLang="en-US" sz="1600" dirty="0"/>
              <a:t>Recorded on: June 27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, 2015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67544" y="1635646"/>
            <a:ext cx="8676456" cy="1176114"/>
          </a:xfrm>
          <a:solidFill>
            <a:schemeClr val="bg1">
              <a:alpha val="30000"/>
            </a:schemeClr>
          </a:solidFill>
        </p:spPr>
        <p:txBody>
          <a:bodyPr anchor="ctr" anchorCtr="0">
            <a:normAutofit/>
          </a:bodyPr>
          <a:lstStyle>
            <a:lvl1pPr>
              <a:defRPr sz="3200" dirty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467544" y="3211810"/>
            <a:ext cx="8676456" cy="800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Text Placeholder 128"/>
          <p:cNvSpPr>
            <a:spLocks noGrp="1"/>
          </p:cNvSpPr>
          <p:nvPr>
            <p:ph type="body" sz="quarter" idx="14"/>
          </p:nvPr>
        </p:nvSpPr>
        <p:spPr>
          <a:xfrm>
            <a:off x="467544" y="699543"/>
            <a:ext cx="8640314" cy="38630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8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5"/>
          </p:nvPr>
        </p:nvSpPr>
        <p:spPr>
          <a:xfrm>
            <a:off x="457200" y="1143000"/>
            <a:ext cx="8686800" cy="514350"/>
          </a:xfrm>
        </p:spPr>
        <p:txBody>
          <a:bodyPr/>
          <a:lstStyle>
            <a:lvl1pPr marL="68580" indent="0">
              <a:buNone/>
              <a:defRPr sz="28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E50A9-C097-44AC-9D09-6C55CACF2FFD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lang="en-US" dirty="0"/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3649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CB77-598D-47DB-8308-9FF12E9CE1B0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00150"/>
            <a:ext cx="8153400" cy="35665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377E2-89F6-4B5F-B999-69688C25487D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4812507"/>
            <a:ext cx="5562600" cy="273844"/>
          </a:xfrm>
        </p:spPr>
        <p:txBody>
          <a:bodyPr/>
          <a:lstStyle>
            <a:lvl1pPr algn="l">
              <a:defRPr/>
            </a:lvl1pPr>
            <a:extLst/>
          </a:lstStyle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33400" y="685800"/>
            <a:ext cx="8153400" cy="457200"/>
          </a:xfrm>
        </p:spPr>
        <p:txBody>
          <a:bodyPr/>
          <a:lstStyle>
            <a:lvl1pPr marL="6858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116421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1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6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013755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0565-FC13-45BE-A72A-C337EC0A6C47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812507"/>
            <a:ext cx="5562600" cy="273844"/>
          </a:xfrm>
        </p:spPr>
        <p:txBody>
          <a:bodyPr/>
          <a:lstStyle>
            <a:lvl1pPr algn="l">
              <a:defRPr/>
            </a:lvl1pPr>
            <a:extLst/>
          </a:lstStyle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1480" y="2239401"/>
            <a:ext cx="850392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2280285"/>
            <a:ext cx="8156448" cy="582930"/>
          </a:xfrm>
        </p:spPr>
        <p:txBody>
          <a:bodyPr tIns="64008"/>
          <a:lstStyle>
            <a:lvl1pPr algn="ctr">
              <a:buNone/>
              <a:defRPr sz="3800" b="1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flipH="1">
            <a:off x="371538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510358"/>
            <a:ext cx="36576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1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6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013755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F22BF-FC8A-411D-BAAE-39E15A93A532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812507"/>
            <a:ext cx="5562600" cy="273844"/>
          </a:xfrm>
        </p:spPr>
        <p:txBody>
          <a:bodyPr/>
          <a:lstStyle>
            <a:lvl1pPr algn="l">
              <a:defRPr/>
            </a:lvl1pPr>
            <a:extLst/>
          </a:lstStyle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1480" y="2057400"/>
            <a:ext cx="8503920" cy="113244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2280285"/>
            <a:ext cx="8156448" cy="582930"/>
          </a:xfrm>
        </p:spPr>
        <p:txBody>
          <a:bodyPr tIns="64008"/>
          <a:lstStyle>
            <a:lvl1pPr algn="ctr">
              <a:buNone/>
              <a:defRPr sz="3800" b="1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flipH="1">
            <a:off x="371538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510358"/>
            <a:ext cx="36576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3A78-9596-4099-AC63-4F1447E4709A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301700"/>
            <a:ext cx="886708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D559-0CD4-48EA-900B-36367C8B201A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510358"/>
            <a:ext cx="45720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510358"/>
            <a:ext cx="36576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1277-CD86-41FF-BF06-9DC9688EF5FD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CE99-E276-4E42-8F67-65DC9CFA084F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C6ACE-4989-45D0-BB6F-46E73100E3EB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408528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413771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31178" y="898342"/>
            <a:ext cx="99572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83578" y="1012642"/>
            <a:ext cx="99572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36685" y="1090014"/>
            <a:ext cx="99572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41625"/>
            <a:ext cx="2133600" cy="273844"/>
          </a:xfrm>
        </p:spPr>
        <p:txBody>
          <a:bodyPr/>
          <a:lstStyle/>
          <a:p>
            <a:fld id="{7E8FE20E-603F-4147-95CC-732EE9C955B4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1625"/>
            <a:ext cx="5562600" cy="273844"/>
          </a:xfrm>
        </p:spPr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41625"/>
            <a:ext cx="457200" cy="273844"/>
          </a:xfrm>
        </p:spPr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609D-B39D-4643-AE11-2F05A035CCF5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981200" cy="4388644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5867400" cy="438864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2063-83CA-4AC7-BF75-E844EC6D8E12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ags" Target="../tags/tag14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3813342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b="0" i="0" u="none" dirty="0"/>
          </a:p>
        </p:txBody>
      </p:sp>
      <p:sp>
        <p:nvSpPr>
          <p:cNvPr id="9" name="Rectangle 8"/>
          <p:cNvSpPr/>
          <p:nvPr/>
        </p:nvSpPr>
        <p:spPr>
          <a:xfrm>
            <a:off x="255291" y="3625410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3506060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3434715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33400" y="133350"/>
            <a:ext cx="8153400" cy="514168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33400" y="647518"/>
            <a:ext cx="8153400" cy="41191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D9414A-FF0E-4A9A-900B-0E0FAF25BEA6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33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 dirty="0"/>
              <a:t>© ICAI, 2015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9FAE356-EE6B-4BB0-8F5E-4404BECAC90D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99" y="34986"/>
            <a:ext cx="307056" cy="230292"/>
          </a:xfrm>
          <a:prstGeom prst="rect">
            <a:avLst/>
          </a:prstGeom>
        </p:spPr>
      </p:pic>
    </p:spTree>
    <p:custDataLst>
      <p:tags r:id="rId19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90" r:id="rId16"/>
    <p:sldLayoutId id="2147483672" r:id="rId17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en-US" sz="3600" b="1" i="0" u="none" kern="1200" spc="-100" baseline="0" dirty="0">
          <a:solidFill>
            <a:schemeClr val="tx2">
              <a:satMod val="20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ICAI,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3813342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291" y="3625410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3506060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3434715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33400" y="133350"/>
            <a:ext cx="8153400" cy="514168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33400" y="647518"/>
            <a:ext cx="8153400" cy="41191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141EFEC-9AF4-4740-ADB9-152CF4B33B28}" type="datetime1">
              <a:rPr lang="en-GB" smtClean="0"/>
              <a:pPr/>
              <a:t>22/06/2022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 dirty="0"/>
              <a:t>© ICAI, 2015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1C57376-B990-41F6-A0DF-6978A3EB6D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99" y="34986"/>
            <a:ext cx="307056" cy="23029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en-US" sz="3600" b="1" kern="1200" spc="-100" baseline="0" dirty="0">
          <a:solidFill>
            <a:schemeClr val="tx2">
              <a:satMod val="20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3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smtClean="0"/>
              <a:t>DETECTION OF FRAUD WITH CAAT</a:t>
            </a:r>
            <a:r>
              <a:rPr sz="280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95536" y="959932"/>
            <a:ext cx="7897091" cy="47303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/>
              <a:t>ICITSS </a:t>
            </a:r>
            <a:r>
              <a:rPr lang="en-US" sz="2400" dirty="0"/>
              <a:t>Course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11830" y="4881631"/>
            <a:ext cx="4520340" cy="19110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© The Institute of Chartered Accountants of India</a:t>
            </a:r>
            <a:endParaRPr lang="en-GB" sz="16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Identify </a:t>
            </a:r>
            <a:r>
              <a:rPr smtClean="0"/>
              <a:t>Transaction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B171822-1A15-4CBA-A8EF-8F296B7AC8FF}"/>
              </a:ext>
            </a:extLst>
          </p:cNvPr>
          <p:cNvGrpSpPr/>
          <p:nvPr/>
        </p:nvGrpSpPr>
        <p:grpSpPr>
          <a:xfrm>
            <a:off x="533400" y="672304"/>
            <a:ext cx="4038600" cy="746221"/>
            <a:chOff x="0" y="0"/>
            <a:chExt cx="3582381" cy="1655973"/>
          </a:xfrm>
          <a:scene3d>
            <a:camera prst="orthographicFront"/>
            <a:lightRig rig="flat" dir="t"/>
          </a:scene3d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2DCE38C0-2A07-40C0-A1C4-13C932FB1B24}"/>
                </a:ext>
              </a:extLst>
            </p:cNvPr>
            <p:cNvSpPr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2589ACA-B650-4EEF-95B1-519080C3E151}"/>
                </a:ext>
              </a:extLst>
            </p:cNvPr>
            <p:cNvSpPr txBox="1"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n-IN" sz="1600" dirty="0"/>
                <a:t>Inquire and understand the Business Systems and processes relevant for the business entity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AEE98CA-7EC9-49C8-A58E-6CCE103625A7}"/>
              </a:ext>
            </a:extLst>
          </p:cNvPr>
          <p:cNvGrpSpPr/>
          <p:nvPr/>
        </p:nvGrpSpPr>
        <p:grpSpPr>
          <a:xfrm>
            <a:off x="5334000" y="1210235"/>
            <a:ext cx="3657600" cy="838200"/>
            <a:chOff x="0" y="0"/>
            <a:chExt cx="3582381" cy="1655973"/>
          </a:xfrm>
          <a:scene3d>
            <a:camera prst="orthographicFront"/>
            <a:lightRig rig="flat" dir="t"/>
          </a:scene3d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4CF12668-6348-4537-B77C-222C3038F89A}"/>
                </a:ext>
              </a:extLst>
            </p:cNvPr>
            <p:cNvSpPr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4557C8D5-5628-43A4-A1B3-A95BC886EBFA}"/>
                </a:ext>
              </a:extLst>
            </p:cNvPr>
            <p:cNvSpPr txBox="1"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n-IN" dirty="0"/>
                <a:t>Understand, evaluate and test the internal controls for passing journal entries.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29DF476F-7F3E-431A-85D8-6260C057773B}"/>
              </a:ext>
            </a:extLst>
          </p:cNvPr>
          <p:cNvGrpSpPr/>
          <p:nvPr/>
        </p:nvGrpSpPr>
        <p:grpSpPr>
          <a:xfrm>
            <a:off x="514574" y="1534618"/>
            <a:ext cx="4057426" cy="660868"/>
            <a:chOff x="0" y="0"/>
            <a:chExt cx="3582381" cy="1655973"/>
          </a:xfrm>
          <a:scene3d>
            <a:camera prst="orthographicFront"/>
            <a:lightRig rig="flat" dir="t"/>
          </a:scene3d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9AFBCEBB-283B-45AE-A945-001BB640A110}"/>
                </a:ext>
              </a:extLst>
            </p:cNvPr>
            <p:cNvSpPr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17B471CF-53CE-4244-98DE-0333FA0ECE81}"/>
                </a:ext>
              </a:extLst>
            </p:cNvPr>
            <p:cNvSpPr txBox="1"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n-IN" sz="1600" dirty="0"/>
                <a:t>Inquire and understand the fraud risk factors relevant for the business entity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E7F406C-05B0-4A02-B4DB-F7978DCB956A}"/>
              </a:ext>
            </a:extLst>
          </p:cNvPr>
          <p:cNvGrpSpPr/>
          <p:nvPr/>
        </p:nvGrpSpPr>
        <p:grpSpPr>
          <a:xfrm>
            <a:off x="514574" y="2308602"/>
            <a:ext cx="4057426" cy="838200"/>
            <a:chOff x="0" y="0"/>
            <a:chExt cx="3582381" cy="1655973"/>
          </a:xfrm>
          <a:scene3d>
            <a:camera prst="orthographicFront"/>
            <a:lightRig rig="flat" dir="t"/>
          </a:scene3d>
        </p:grpSpPr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9FF99B51-8325-43D6-AFED-38405DBFBDCC}"/>
                </a:ext>
              </a:extLst>
            </p:cNvPr>
            <p:cNvSpPr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65511509-4DE7-43E0-B3E9-56732523EC44}"/>
                </a:ext>
              </a:extLst>
            </p:cNvPr>
            <p:cNvSpPr txBox="1"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n-IN" sz="1600" dirty="0"/>
                <a:t>The auditor should make enquiries from personnel across the hierarchies on unusual activities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17C60A90-4BB8-4177-B72B-884A7C7113AD}"/>
              </a:ext>
            </a:extLst>
          </p:cNvPr>
          <p:cNvGrpSpPr/>
          <p:nvPr/>
        </p:nvGrpSpPr>
        <p:grpSpPr>
          <a:xfrm>
            <a:off x="506506" y="4220871"/>
            <a:ext cx="4065494" cy="685800"/>
            <a:chOff x="0" y="0"/>
            <a:chExt cx="3582381" cy="1655973"/>
          </a:xfrm>
          <a:scene3d>
            <a:camera prst="orthographicFront"/>
            <a:lightRig rig="flat" dir="t"/>
          </a:scene3d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0A55CD91-8737-4D52-A509-0CE395959A25}"/>
                </a:ext>
              </a:extLst>
            </p:cNvPr>
            <p:cNvSpPr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B549946-E266-4BA1-943E-0CC536BBDB8A}"/>
                </a:ext>
              </a:extLst>
            </p:cNvPr>
            <p:cNvSpPr txBox="1"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n-IN" sz="1600" dirty="0">
                  <a:latin typeface="Arial Narrow" panose="020B0606020202030204" pitchFamily="34" charset="0"/>
                </a:rPr>
                <a:t>Identify and assess the journal entries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AA1C5F7E-DA82-429B-A912-19224796294D}"/>
              </a:ext>
            </a:extLst>
          </p:cNvPr>
          <p:cNvGrpSpPr/>
          <p:nvPr/>
        </p:nvGrpSpPr>
        <p:grpSpPr>
          <a:xfrm>
            <a:off x="533400" y="3259918"/>
            <a:ext cx="4038600" cy="838200"/>
            <a:chOff x="0" y="0"/>
            <a:chExt cx="3582381" cy="1655973"/>
          </a:xfrm>
          <a:scene3d>
            <a:camera prst="orthographicFront"/>
            <a:lightRig rig="flat" dir="t"/>
          </a:scene3d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1673C05C-7C95-4A07-8689-198C071CFBA0}"/>
                </a:ext>
              </a:extLst>
            </p:cNvPr>
            <p:cNvSpPr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9656C3F-C9DB-40B1-9A3C-EA4FA6D67028}"/>
                </a:ext>
              </a:extLst>
            </p:cNvPr>
            <p:cNvSpPr txBox="1"/>
            <p:nvPr/>
          </p:nvSpPr>
          <p:spPr>
            <a:xfrm>
              <a:off x="0" y="0"/>
              <a:ext cx="3582381" cy="16559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r>
                <a:rPr lang="en-IN" sz="1600" dirty="0"/>
                <a:t>Assess whether the unusual activities pertain to journals etc</a:t>
              </a:r>
              <a:r>
                <a:rPr lang="en-IN" dirty="0">
                  <a:latin typeface="Arial Narrow" panose="020B0606020202030204" pitchFamily="34" charset="0"/>
                </a:rPr>
                <a:t>.</a:t>
              </a: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BC227BC8-7075-4AAA-9F19-18BD936B0EFE}"/>
              </a:ext>
            </a:extLst>
          </p:cNvPr>
          <p:cNvCxnSpPr>
            <a:cxnSpLocks/>
          </p:cNvCxnSpPr>
          <p:nvPr/>
        </p:nvCxnSpPr>
        <p:spPr>
          <a:xfrm>
            <a:off x="4610100" y="819150"/>
            <a:ext cx="723900" cy="7154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C6BF0208-DC2A-4E75-B289-BF7B37E277FF}"/>
              </a:ext>
            </a:extLst>
          </p:cNvPr>
          <p:cNvCxnSpPr>
            <a:cxnSpLocks/>
          </p:cNvCxnSpPr>
          <p:nvPr/>
        </p:nvCxnSpPr>
        <p:spPr>
          <a:xfrm flipH="1">
            <a:off x="4572000" y="1807320"/>
            <a:ext cx="762000" cy="2411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30256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Identify </a:t>
            </a:r>
            <a:r>
              <a:rPr lang="en-US" dirty="0" smtClean="0"/>
              <a:t>Transactions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31CFA16F-BA49-4163-A35D-440129C1E7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06114885"/>
              </p:ext>
            </p:extLst>
          </p:nvPr>
        </p:nvGraphicFramePr>
        <p:xfrm>
          <a:off x="611560" y="1829967"/>
          <a:ext cx="3168352" cy="2646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D212427B-C92C-45E8-BE5C-28E90055339E}"/>
              </a:ext>
            </a:extLst>
          </p:cNvPr>
          <p:cNvGrpSpPr/>
          <p:nvPr/>
        </p:nvGrpSpPr>
        <p:grpSpPr>
          <a:xfrm>
            <a:off x="838200" y="1013470"/>
            <a:ext cx="2743200" cy="534347"/>
            <a:chOff x="0" y="87835"/>
            <a:chExt cx="2814464" cy="147186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DEA1568D-4936-4804-AF94-2FB21ED48C15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="" xmlns:a16="http://schemas.microsoft.com/office/drawing/2014/main" id="{BEDCBD2C-D04C-483D-B17E-7FD69C9E5EB2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dirty="0"/>
                <a:t>Understanding business system and processes</a:t>
              </a:r>
            </a:p>
          </p:txBody>
        </p:sp>
      </p:grpSp>
      <p:graphicFrame>
        <p:nvGraphicFramePr>
          <p:cNvPr id="7" name="Diagram 6">
            <a:extLst>
              <a:ext uri="{FF2B5EF4-FFF2-40B4-BE49-F238E27FC236}">
                <a16:creationId xmlns="" xmlns:a16="http://schemas.microsoft.com/office/drawing/2014/main" id="{9F9119C6-FA78-49FC-8D2C-FC366E6F93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61366860"/>
              </p:ext>
            </p:extLst>
          </p:nvPr>
        </p:nvGraphicFramePr>
        <p:xfrm>
          <a:off x="4375448" y="1573903"/>
          <a:ext cx="3168352" cy="2445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A4A2136C-63B7-4135-9902-62B54BF60CFB}"/>
              </a:ext>
            </a:extLst>
          </p:cNvPr>
          <p:cNvGrpSpPr/>
          <p:nvPr/>
        </p:nvGrpSpPr>
        <p:grpSpPr>
          <a:xfrm>
            <a:off x="4337230" y="1013470"/>
            <a:ext cx="3206569" cy="534347"/>
            <a:chOff x="0" y="87835"/>
            <a:chExt cx="2814464" cy="147186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8DB6F793-E2ED-4B00-8AE8-54FE9642C0B0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="" xmlns:a16="http://schemas.microsoft.com/office/drawing/2014/main" id="{50ADC305-2A55-4477-B547-022019B28992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dirty="0"/>
                <a:t>Fraud risk factors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0458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Identify </a:t>
            </a:r>
            <a:r>
              <a:rPr lang="en-US" dirty="0" smtClean="0"/>
              <a:t>Transactions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D212427B-C92C-45E8-BE5C-28E90055339E}"/>
              </a:ext>
            </a:extLst>
          </p:cNvPr>
          <p:cNvGrpSpPr/>
          <p:nvPr/>
        </p:nvGrpSpPr>
        <p:grpSpPr>
          <a:xfrm>
            <a:off x="838200" y="1013470"/>
            <a:ext cx="2743200" cy="534347"/>
            <a:chOff x="0" y="87835"/>
            <a:chExt cx="2814464" cy="147186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DEA1568D-4936-4804-AF94-2FB21ED48C15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="" xmlns:a16="http://schemas.microsoft.com/office/drawing/2014/main" id="{BEDCBD2C-D04C-483D-B17E-7FD69C9E5EB2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dirty="0"/>
                <a:t>Ask open ended questions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9F578D1-B804-4D55-B1F5-79222A7C708D}"/>
              </a:ext>
            </a:extLst>
          </p:cNvPr>
          <p:cNvGrpSpPr/>
          <p:nvPr/>
        </p:nvGrpSpPr>
        <p:grpSpPr>
          <a:xfrm>
            <a:off x="838200" y="1733550"/>
            <a:ext cx="6987882" cy="534347"/>
            <a:chOff x="0" y="87835"/>
            <a:chExt cx="2814464" cy="147186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="" xmlns:a16="http://schemas.microsoft.com/office/drawing/2014/main" id="{3C9F9E98-95F6-4A01-9272-ACBD46953725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="" xmlns:a16="http://schemas.microsoft.com/office/drawing/2014/main" id="{62C84A1A-F313-401B-8A88-7CD5A81AC79B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IN" sz="1800" dirty="0">
                  <a:solidFill>
                    <a:schemeClr val="tx1"/>
                  </a:solidFill>
                </a:rPr>
                <a:t>Whether the employee who recorded entries went on vacation and if there was a substitute during that period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73F2A50-ACB4-4E3D-9BB5-5C5450CC34D7}"/>
              </a:ext>
            </a:extLst>
          </p:cNvPr>
          <p:cNvGrpSpPr/>
          <p:nvPr/>
        </p:nvGrpSpPr>
        <p:grpSpPr>
          <a:xfrm>
            <a:off x="838200" y="2453630"/>
            <a:ext cx="6987882" cy="534347"/>
            <a:chOff x="0" y="87835"/>
            <a:chExt cx="2814464" cy="147186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="" xmlns:a16="http://schemas.microsoft.com/office/drawing/2014/main" id="{2800E9CD-233A-4819-9ECE-1BDAE325D54E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="" xmlns:a16="http://schemas.microsoft.com/office/drawing/2014/main" id="{837D8640-260C-469C-8BAB-F62D9A48962C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en-IN" sz="1800" dirty="0">
                  <a:solidFill>
                    <a:schemeClr val="tx1"/>
                  </a:solidFill>
                </a:rPr>
                <a:t>Whether the employee shared his user id and password with any person during the year.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F69D4408-E337-4168-B3D8-919CE48EB4FA}"/>
              </a:ext>
            </a:extLst>
          </p:cNvPr>
          <p:cNvGrpSpPr/>
          <p:nvPr/>
        </p:nvGrpSpPr>
        <p:grpSpPr>
          <a:xfrm>
            <a:off x="824753" y="3173710"/>
            <a:ext cx="6987882" cy="534347"/>
            <a:chOff x="0" y="87835"/>
            <a:chExt cx="2814464" cy="147186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="" xmlns:a16="http://schemas.microsoft.com/office/drawing/2014/main" id="{E7A85E76-ADE9-48F5-9A18-B90117F6ADEB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="" xmlns:a16="http://schemas.microsoft.com/office/drawing/2014/main" id="{E23F5FFE-BE77-4C28-A973-757BFA66D33F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en-IN" sz="1800" dirty="0">
                  <a:solidFill>
                    <a:schemeClr val="tx1"/>
                  </a:solidFill>
                </a:rPr>
                <a:t>Whether any entries were passed during the year without any supporting documents.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64375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Completeness of Data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F70FE70-49D6-4E76-B167-D40FD9524DA0}"/>
              </a:ext>
            </a:extLst>
          </p:cNvPr>
          <p:cNvGrpSpPr/>
          <p:nvPr/>
        </p:nvGrpSpPr>
        <p:grpSpPr>
          <a:xfrm>
            <a:off x="538779" y="784267"/>
            <a:ext cx="4719021" cy="914400"/>
            <a:chOff x="0" y="87835"/>
            <a:chExt cx="2814464" cy="147186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B26A0B93-D00B-465E-9B01-D4FB4F48089A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="" xmlns:a16="http://schemas.microsoft.com/office/drawing/2014/main" id="{6062D4B2-9654-4F18-A971-DDCCCF3FB72D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IN" sz="1800" dirty="0">
                  <a:solidFill>
                    <a:schemeClr val="tx1"/>
                  </a:solidFill>
                </a:rPr>
                <a:t>Understand the timing of extraction of Journal Entries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EE6F314-041E-4C2F-BB1F-03723BF623B2}"/>
              </a:ext>
            </a:extLst>
          </p:cNvPr>
          <p:cNvGrpSpPr/>
          <p:nvPr/>
        </p:nvGrpSpPr>
        <p:grpSpPr>
          <a:xfrm>
            <a:off x="538779" y="1835416"/>
            <a:ext cx="4719021" cy="914400"/>
            <a:chOff x="0" y="87835"/>
            <a:chExt cx="2814464" cy="147186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08EFDBDC-7538-4A55-B0A5-864431687968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="" xmlns:a16="http://schemas.microsoft.com/office/drawing/2014/main" id="{22FBEF3F-2F21-4BEC-BB15-F15FA479FC2F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IN" sz="1800" dirty="0">
                  <a:solidFill>
                    <a:schemeClr val="tx1"/>
                  </a:solidFill>
                </a:rPr>
                <a:t>Books of accounts should be closed for the period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67BD02AF-9536-40C5-B1B3-998EDAD7A504}"/>
              </a:ext>
            </a:extLst>
          </p:cNvPr>
          <p:cNvGrpSpPr/>
          <p:nvPr/>
        </p:nvGrpSpPr>
        <p:grpSpPr>
          <a:xfrm>
            <a:off x="533400" y="2857808"/>
            <a:ext cx="4724400" cy="914400"/>
            <a:chOff x="0" y="87835"/>
            <a:chExt cx="2814464" cy="147186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DED969C1-2BEE-43EB-A448-9695B2B81964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="" xmlns:a16="http://schemas.microsoft.com/office/drawing/2014/main" id="{F32CA139-346F-4094-9A6C-6B1D0138648C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en-IN" sz="1800" dirty="0"/>
                <a:t>For any addition entries, a separate tracker to be maintained for entries that may be passed later</a:t>
              </a:r>
              <a:endParaRPr lang="en-US" sz="18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3ED7FE17-016F-4CC1-ACB8-C7D70E5824F0}"/>
              </a:ext>
            </a:extLst>
          </p:cNvPr>
          <p:cNvGrpSpPr/>
          <p:nvPr/>
        </p:nvGrpSpPr>
        <p:grpSpPr>
          <a:xfrm>
            <a:off x="481405" y="3941221"/>
            <a:ext cx="4776395" cy="914400"/>
            <a:chOff x="0" y="87835"/>
            <a:chExt cx="2814464" cy="147186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33DA5CBF-D0DB-4B4A-8186-FECEDA4E8C22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="" xmlns:a16="http://schemas.microsoft.com/office/drawing/2014/main" id="{BB32E437-A95E-4796-B176-752C10C7AF9F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en-IN" sz="1800" dirty="0"/>
                <a:t>In cases of testing prior to year end, the auditor should keep track of all entries passed subsequently and analyse them later.</a:t>
              </a:r>
              <a:r>
                <a:rPr lang="en-US" sz="1800" dirty="0"/>
                <a:t> 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4858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Completeness of Data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77F458DE-EF69-4FF8-819B-16BC781FFF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390824"/>
              </p:ext>
            </p:extLst>
          </p:nvPr>
        </p:nvGraphicFramePr>
        <p:xfrm>
          <a:off x="914400" y="742950"/>
          <a:ext cx="2362200" cy="4400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169428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Completeness of Data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854472D2-B5B9-4F66-B333-EA71E6D29B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75746513"/>
              </p:ext>
            </p:extLst>
          </p:nvPr>
        </p:nvGraphicFramePr>
        <p:xfrm>
          <a:off x="647818" y="1573903"/>
          <a:ext cx="3168352" cy="2445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D0CF1A6A-7B4F-46B2-B002-8EA926972F41}"/>
              </a:ext>
            </a:extLst>
          </p:cNvPr>
          <p:cNvGrpSpPr/>
          <p:nvPr/>
        </p:nvGrpSpPr>
        <p:grpSpPr>
          <a:xfrm>
            <a:off x="1143000" y="1013470"/>
            <a:ext cx="2362200" cy="534347"/>
            <a:chOff x="0" y="87835"/>
            <a:chExt cx="2814464" cy="147186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E26486DB-B0BC-4A4B-8595-15271EB7FD46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="" xmlns:a16="http://schemas.microsoft.com/office/drawing/2014/main" id="{52A0539E-6A81-4D43-9613-FEB4AE953D5C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dirty="0"/>
                <a:t>Methods to test completeness of data</a:t>
              </a:r>
            </a:p>
          </p:txBody>
        </p:sp>
      </p:grp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8FE669DF-10C7-47F9-99BC-89C31AD26B2C}"/>
              </a:ext>
            </a:extLst>
          </p:cNvPr>
          <p:cNvSpPr/>
          <p:nvPr/>
        </p:nvSpPr>
        <p:spPr>
          <a:xfrm>
            <a:off x="3326966" y="1947356"/>
            <a:ext cx="978408" cy="484632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402A032A-13F4-48C7-90DD-266AC196F4E6}"/>
              </a:ext>
            </a:extLst>
          </p:cNvPr>
          <p:cNvGrpSpPr/>
          <p:nvPr/>
        </p:nvGrpSpPr>
        <p:grpSpPr>
          <a:xfrm>
            <a:off x="4343400" y="1657350"/>
            <a:ext cx="4572000" cy="1131309"/>
            <a:chOff x="0" y="87835"/>
            <a:chExt cx="2814464" cy="147186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E9501761-929E-445A-83F5-72BFFEB59315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="" xmlns:a16="http://schemas.microsoft.com/office/drawing/2014/main" id="{5716B275-51FC-4F12-B6B0-604D95E27D51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IN" dirty="0"/>
                <a:t>Roll forward the entries passed during the year to the balances in the Trial Balance. The auditor may use ACL/IDEA </a:t>
              </a:r>
              <a:r>
                <a:rPr lang="en-IN" dirty="0" err="1"/>
                <a:t>Caseware</a:t>
              </a:r>
              <a:r>
                <a:rPr lang="en-IN" dirty="0"/>
                <a:t>/MS Access/Excel etc.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75280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Completeness of Data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D6E2326-D0F3-4B26-8945-DCAC04E57851}"/>
              </a:ext>
            </a:extLst>
          </p:cNvPr>
          <p:cNvGrpSpPr/>
          <p:nvPr/>
        </p:nvGrpSpPr>
        <p:grpSpPr>
          <a:xfrm>
            <a:off x="1143000" y="1013470"/>
            <a:ext cx="2362200" cy="534347"/>
            <a:chOff x="0" y="87835"/>
            <a:chExt cx="2814464" cy="147186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="" xmlns:a16="http://schemas.microsoft.com/office/drawing/2014/main" id="{06B87B53-5F21-4ACB-B03F-2164C280AF66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E3A19448-A99C-44E5-B4E7-002FE753FB4C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dirty="0"/>
                <a:t>Example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B7B7AE2-393D-40D9-BF57-46060CFD378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19350"/>
            <a:ext cx="3733800" cy="170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7981195-9A82-40AB-A9FC-AA3F25B4F3F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76848" y="2419350"/>
            <a:ext cx="4338552" cy="17023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7175208A-9501-4935-9EA1-DAF990DF3F25}"/>
              </a:ext>
            </a:extLst>
          </p:cNvPr>
          <p:cNvCxnSpPr>
            <a:cxnSpLocks/>
          </p:cNvCxnSpPr>
          <p:nvPr/>
        </p:nvCxnSpPr>
        <p:spPr>
          <a:xfrm flipH="1" flipV="1">
            <a:off x="2133600" y="3562350"/>
            <a:ext cx="3429000" cy="304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69450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Completeness of Data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="" xmlns:a16="http://schemas.microsoft.com/office/drawing/2014/main" id="{F08237A2-4BD3-441F-BEC6-DAF782FCA5D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1047750"/>
            <a:ext cx="3200400" cy="16764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F9422583-B0D5-4E5E-B17C-2E3D6D70A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73882114"/>
              </p:ext>
            </p:extLst>
          </p:nvPr>
        </p:nvGraphicFramePr>
        <p:xfrm>
          <a:off x="685800" y="2888018"/>
          <a:ext cx="4724399" cy="2045932"/>
        </p:xfrm>
        <a:graphic>
          <a:graphicData uri="http://schemas.openxmlformats.org/drawingml/2006/table">
            <a:tbl>
              <a:tblPr firstRow="1" firstCol="1" bandRow="1"/>
              <a:tblGrid>
                <a:gridCol w="992109">
                  <a:extLst>
                    <a:ext uri="{9D8B030D-6E8A-4147-A177-3AD203B41FA5}">
                      <a16:colId xmlns="" xmlns:a16="http://schemas.microsoft.com/office/drawing/2014/main" val="1995001208"/>
                    </a:ext>
                  </a:extLst>
                </a:gridCol>
                <a:gridCol w="1411310">
                  <a:extLst>
                    <a:ext uri="{9D8B030D-6E8A-4147-A177-3AD203B41FA5}">
                      <a16:colId xmlns="" xmlns:a16="http://schemas.microsoft.com/office/drawing/2014/main" val="3317689736"/>
                    </a:ext>
                  </a:extLst>
                </a:gridCol>
                <a:gridCol w="560333">
                  <a:extLst>
                    <a:ext uri="{9D8B030D-6E8A-4147-A177-3AD203B41FA5}">
                      <a16:colId xmlns="" xmlns:a16="http://schemas.microsoft.com/office/drawing/2014/main" val="511339583"/>
                    </a:ext>
                  </a:extLst>
                </a:gridCol>
                <a:gridCol w="670723">
                  <a:extLst>
                    <a:ext uri="{9D8B030D-6E8A-4147-A177-3AD203B41FA5}">
                      <a16:colId xmlns="" xmlns:a16="http://schemas.microsoft.com/office/drawing/2014/main" val="2431647060"/>
                    </a:ext>
                  </a:extLst>
                </a:gridCol>
                <a:gridCol w="1089924">
                  <a:extLst>
                    <a:ext uri="{9D8B030D-6E8A-4147-A177-3AD203B41FA5}">
                      <a16:colId xmlns="" xmlns:a16="http://schemas.microsoft.com/office/drawing/2014/main" val="660359318"/>
                    </a:ext>
                  </a:extLst>
                </a:gridCol>
              </a:tblGrid>
              <a:tr h="398932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Details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Opening balance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Debits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Credits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Closing Balance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2455685"/>
                  </a:ext>
                </a:extLst>
              </a:tr>
              <a:tr h="398932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Balance Sheet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 gridSpan="4"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3812568"/>
                  </a:ext>
                </a:extLst>
              </a:tr>
              <a:tr h="398932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Cash balance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10000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2000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4000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8000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9579263"/>
                  </a:ext>
                </a:extLst>
              </a:tr>
              <a:tr h="199466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22364236"/>
                  </a:ext>
                </a:extLst>
              </a:tr>
              <a:tr h="324775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Profit &amp; Loss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 gridSpan="4"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8554349"/>
                  </a:ext>
                </a:extLst>
              </a:tr>
              <a:tr h="324895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Salaries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50000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2000</a:t>
                      </a:r>
                      <a:endParaRPr lang="en-IN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48000</a:t>
                      </a: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2F6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905540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ACBC09F-A145-4B1A-90EB-8A666D9F2318}"/>
              </a:ext>
            </a:extLst>
          </p:cNvPr>
          <p:cNvGrpSpPr/>
          <p:nvPr/>
        </p:nvGrpSpPr>
        <p:grpSpPr>
          <a:xfrm>
            <a:off x="4419600" y="1053595"/>
            <a:ext cx="4572000" cy="1670555"/>
            <a:chOff x="0" y="87835"/>
            <a:chExt cx="2814464" cy="147186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92468C65-0D94-4416-9662-710274F16721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="" xmlns:a16="http://schemas.microsoft.com/office/drawing/2014/main" id="{8E813EB2-75CF-4E6A-9469-8D559A473137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IN" dirty="0"/>
                <a:t>If the company is using an ERP, then, the auditor can ask for a full list of entries based on Journal type and summarise the data based on Journal type. This can be reconciled with the Trial Balance and tested for completeness.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0812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Completeness of Data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C2078E31-EBB1-4D7F-9BEC-874F15A2011F}"/>
              </a:ext>
            </a:extLst>
          </p:cNvPr>
          <p:cNvGrpSpPr/>
          <p:nvPr/>
        </p:nvGrpSpPr>
        <p:grpSpPr>
          <a:xfrm>
            <a:off x="609600" y="895351"/>
            <a:ext cx="5791200" cy="914400"/>
            <a:chOff x="0" y="87835"/>
            <a:chExt cx="2814464" cy="147186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CB914537-6941-449A-8AAD-A4D75BA92385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="" xmlns:a16="http://schemas.microsoft.com/office/drawing/2014/main" id="{2C6749BA-7219-4C01-939D-51552593991C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IN" dirty="0"/>
                <a:t>There are industries/sectors where the roll forward testing may not be appropriate or feasible.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4A3FB929-56B2-4000-A5A2-770E7C2E3F4B}"/>
              </a:ext>
            </a:extLst>
          </p:cNvPr>
          <p:cNvGrpSpPr/>
          <p:nvPr/>
        </p:nvGrpSpPr>
        <p:grpSpPr>
          <a:xfrm>
            <a:off x="609600" y="1962150"/>
            <a:ext cx="8153400" cy="3124200"/>
            <a:chOff x="0" y="87835"/>
            <a:chExt cx="2814464" cy="147186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99CA7347-AEF1-4A90-86A5-E6DA281FAF3E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="" xmlns:a16="http://schemas.microsoft.com/office/drawing/2014/main" id="{3CEC1C0D-6CEA-4BE2-B1E5-9B03DC0789AD}"/>
                </a:ext>
              </a:extLst>
            </p:cNvPr>
            <p:cNvSpPr txBox="1"/>
            <p:nvPr/>
          </p:nvSpPr>
          <p:spPr>
            <a:xfrm>
              <a:off x="71850" y="159685"/>
              <a:ext cx="2670764" cy="1283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IN" sz="1200" dirty="0"/>
                <a:t>For example - in banks/financial institutions/e-commerce/retail sectors where the volume of transactions are huge, the auditor may have to think of a different method to test for completeness of data. </a:t>
              </a:r>
            </a:p>
            <a:p>
              <a:endParaRPr lang="en-IN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200" b="0" dirty="0"/>
                <a:t>Identify the key account balances and perform roll forward testing only for those accounts and not for all accounts.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200" b="0" dirty="0"/>
                <a:t>High risk accounts such as - intercompany accounts and related party transactions - Reconcile the opening balances and closing balances with previous year and current year financial statements and then test by roll forward the transactions (debit and credit).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200" b="0" dirty="0"/>
                <a:t>Holding company audits – A holding company with many subsidiaries - Journal entry testing may be very challenging. A possible path would be to adopt roll forward testing in the subsidiaries. At the holding company level, the auditor can test the consolidating and eliminating entries.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200" b="0" dirty="0"/>
                <a:t>CAATS can also help in finding out gaps in the sequence numbers of journal entries. This is useful where the volume of transactions are huge such as banks/financial institutions etc.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200" b="0" dirty="0"/>
                <a:t>CAATS can also help in finding out if there are duplicate journal numbers used.</a:t>
              </a:r>
            </a:p>
            <a:p>
              <a:endParaRPr lang="en-IN" sz="12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3062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Criteria for </a:t>
            </a:r>
            <a:r>
              <a:rPr lang="en-US" dirty="0" err="1"/>
              <a:t>JE</a:t>
            </a:r>
            <a:r>
              <a:rPr lang="en-US" dirty="0"/>
              <a:t> Analysis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7262A51B-0F88-46D0-AEF7-97CCAC5837AD}"/>
              </a:ext>
            </a:extLst>
          </p:cNvPr>
          <p:cNvGrpSpPr/>
          <p:nvPr/>
        </p:nvGrpSpPr>
        <p:grpSpPr>
          <a:xfrm>
            <a:off x="553844" y="683759"/>
            <a:ext cx="5257800" cy="4324350"/>
            <a:chOff x="0" y="87835"/>
            <a:chExt cx="2814464" cy="147186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63916D24-93B8-4A10-9043-6255D7E776AA}"/>
                </a:ext>
              </a:extLst>
            </p:cNvPr>
            <p:cNvSpPr/>
            <p:nvPr/>
          </p:nvSpPr>
          <p:spPr>
            <a:xfrm>
              <a:off x="0" y="87835"/>
              <a:ext cx="2814464" cy="147186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="" xmlns:a16="http://schemas.microsoft.com/office/drawing/2014/main" id="{6620A454-EF1A-4218-97C8-60C49289E54B}"/>
                </a:ext>
              </a:extLst>
            </p:cNvPr>
            <p:cNvSpPr txBox="1"/>
            <p:nvPr/>
          </p:nvSpPr>
          <p:spPr>
            <a:xfrm>
              <a:off x="71850" y="307742"/>
              <a:ext cx="2670764" cy="1032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>
              <a:defPPr>
                <a:defRPr lang="en-US"/>
              </a:defPPr>
              <a:lvl1pPr lvl="0" indent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7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IN" sz="1400" dirty="0"/>
                <a:t>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Seldom used accounts – Accounts that are used very infrequently.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Unusual combination of accounts –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Debit cash  - Credit Revenue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Posted and approved by the same person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Persons passing entries or adjustments who generally do not pass entries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Unusual time of the day / on holidays/weekends etc.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Amounts having round numbers or same ending numbers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Numbers ending with 0000 or 9999 etc.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Small value entries but the volume of such entries are many.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Accounts that have significant estimates or period end adjustments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Accounts identified with risk of material misstatement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IN" sz="1400" dirty="0"/>
                <a:t>Entries passed after the books have been closed. Etc. </a:t>
              </a:r>
            </a:p>
            <a:p>
              <a:endParaRPr lang="en-IN" sz="14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80592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Excel for Auditor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785800"/>
            <a:ext cx="8115328" cy="398087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IN" dirty="0"/>
              <a:t>1.</a:t>
            </a:r>
            <a:r>
              <a:rPr lang="en-IN" sz="3200" dirty="0"/>
              <a:t>Vouching</a:t>
            </a:r>
          </a:p>
          <a:p>
            <a:pPr>
              <a:buNone/>
            </a:pPr>
            <a:r>
              <a:rPr lang="en-IN" sz="3200" dirty="0"/>
              <a:t>2. Sampling</a:t>
            </a:r>
          </a:p>
          <a:p>
            <a:pPr>
              <a:buNone/>
            </a:pPr>
            <a:r>
              <a:rPr lang="en-IN" sz="3200" dirty="0"/>
              <a:t>3.Indexing</a:t>
            </a:r>
          </a:p>
          <a:p>
            <a:pPr>
              <a:buNone/>
            </a:pPr>
            <a:r>
              <a:rPr lang="en-IN" sz="3200" dirty="0"/>
              <a:t>4. Various Functions</a:t>
            </a:r>
          </a:p>
          <a:p>
            <a:pPr>
              <a:buAutoNum type="arabicPeriod" startAt="5"/>
            </a:pPr>
            <a:r>
              <a:rPr lang="en-IN" sz="3200" dirty="0"/>
              <a:t>Indirect</a:t>
            </a:r>
          </a:p>
          <a:p>
            <a:pPr>
              <a:buAutoNum type="arabicPeriod" startAt="5"/>
            </a:pPr>
            <a:r>
              <a:rPr lang="en-IN" sz="3200" dirty="0"/>
              <a:t> Sum ifs  &amp; count ifs</a:t>
            </a:r>
          </a:p>
          <a:p>
            <a:pPr>
              <a:buAutoNum type="arabicPeriod" startAt="5"/>
            </a:pPr>
            <a:r>
              <a:rPr lang="en-IN" sz="3200" dirty="0"/>
              <a:t>Interest calculation</a:t>
            </a:r>
          </a:p>
          <a:p>
            <a:pPr>
              <a:buAutoNum type="arabicPeriod" startAt="5"/>
            </a:pPr>
            <a:r>
              <a:rPr sz="3200"/>
              <a:t>Goal Seek</a:t>
            </a:r>
            <a:endParaRPr lang="en-IN" sz="3200" dirty="0"/>
          </a:p>
          <a:p>
            <a:pPr>
              <a:buAutoNum type="arabicPeriod" startAt="5"/>
            </a:pPr>
            <a:r>
              <a:rPr lang="en-IN" sz="3200" dirty="0"/>
              <a:t>V Lookup  , match function</a:t>
            </a:r>
          </a:p>
          <a:p>
            <a:pPr>
              <a:buAutoNum type="arabicPeriod" startAt="5"/>
            </a:pPr>
            <a:r>
              <a:rPr sz="3200"/>
              <a:t> Speak Cell Feature in Excel</a:t>
            </a:r>
          </a:p>
          <a:p>
            <a:pPr>
              <a:buAutoNum type="arabicPeriod" startAt="5"/>
            </a:pPr>
            <a:r>
              <a:rPr sz="3200"/>
              <a:t>. Camera Feature In Excel </a:t>
            </a:r>
            <a:endParaRPr lang="en-IN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75481" y="1851670"/>
            <a:ext cx="5308654" cy="1481328"/>
          </a:xfrm>
        </p:spPr>
        <p:txBody>
          <a:bodyPr anchor="ctr"/>
          <a:lstStyle/>
          <a:p>
            <a:pPr algn="ctr"/>
            <a:r>
              <a:rPr lang="en-US" sz="5400" smtClean="0"/>
              <a:t>LETS START…</a:t>
            </a:r>
            <a:endParaRPr lang="en-GB" sz="5400"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SLIDE_THUMBNAIL_REFRESH" val="1"/>
  <p:tag name="ARTICULATE_PROJECT_OPEN" val="0"/>
  <p:tag name="ARTICULATE_SLIDE_COUNT" val="23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 Database Application using MS-Access Chapter 1 : Advanced SQL Queries&amp;quot;&quot;/&gt;&lt;property id=&quot;20307&quot; value=&quot;388&quot;/&gt;&lt;/object&gt;&lt;object type=&quot;3&quot; unique_id=&quot;10022&quot;&gt;&lt;property id=&quot;20148&quot; value=&quot;5&quot;/&gt;&lt;property id=&quot;20300&quot; value=&quot;Slide 23 - &amp;quot;Thank You….&amp;quot;&quot;/&gt;&lt;property id=&quot;20307&quot; value=&quot;281&quot;/&gt;&lt;/object&gt;&lt;object type=&quot;3&quot; unique_id=&quot;20934&quot;&gt;&lt;property id=&quot;20148&quot; value=&quot;5&quot;/&gt;&lt;property id=&quot;20300&quot; value=&quot;Slide 2 - &amp;quot;QUERY&amp;quot;&quot;/&gt;&lt;property id=&quot;20307&quot; value=&quot;390&quot;/&gt;&lt;/object&gt;&lt;object type=&quot;3&quot; unique_id=&quot;21215&quot;&gt;&lt;property id=&quot;20148&quot; value=&quot;5&quot;/&gt;&lt;property id=&quot;20300&quot; value=&quot;Slide 3 - &amp;quot;Advanced Queries&amp;quot;&quot;/&gt;&lt;property id=&quot;20307&quot; value=&quot;391&quot;/&gt;&lt;/object&gt;&lt;object type=&quot;3&quot; unique_id=&quot;21216&quot;&gt;&lt;property id=&quot;20148&quot; value=&quot;5&quot;/&gt;&lt;property id=&quot;20300&quot; value=&quot;Slide 4 - &amp;quot;SUB QUERIES&amp;quot;&quot;/&gt;&lt;property id=&quot;20307&quot; value=&quot;392&quot;/&gt;&lt;/object&gt;&lt;object type=&quot;3&quot; unique_id=&quot;21219&quot;&gt;&lt;property id=&quot;20148&quot; value=&quot;5&quot;/&gt;&lt;property id=&quot;20300&quot; value=&quot;Slide 6 - &amp;quot;UNMATCHED QUERY &amp;quot;&quot;/&gt;&lt;property id=&quot;20307&quot; value=&quot;395&quot;/&gt;&lt;/object&gt;&lt;object type=&quot;3&quot; unique_id=&quot;21221&quot;&gt;&lt;property id=&quot;20148&quot; value=&quot;5&quot;/&gt;&lt;property id=&quot;20300&quot; value=&quot;Slide 8 - &amp;quot;DUPLICATE QUERY&amp;quot;&quot;/&gt;&lt;property id=&quot;20307&quot; value=&quot;397&quot;/&gt;&lt;/object&gt;&lt;object type=&quot;3&quot; unique_id=&quot;21222&quot;&gt;&lt;property id=&quot;20148&quot; value=&quot;5&quot;/&gt;&lt;property id=&quot;20300&quot; value=&quot;Slide 10 - &amp;quot;Grouping And Summarising&amp;quot;&quot;/&gt;&lt;property id=&quot;20307&quot; value=&quot;398&quot;/&gt;&lt;/object&gt;&lt;object type=&quot;3&quot; unique_id=&quot;21223&quot;&gt;&lt;property id=&quot;20148&quot; value=&quot;5&quot;/&gt;&lt;property id=&quot;20300&quot; value=&quot;Slide 12 - &amp;quot;CROSSTAB QUERY&amp;quot;&quot;/&gt;&lt;property id=&quot;20307&quot; value=&quot;399&quot;/&gt;&lt;/object&gt;&lt;object type=&quot;3&quot; unique_id=&quot;21224&quot;&gt;&lt;property id=&quot;20148&quot; value=&quot;5&quot;/&gt;&lt;property id=&quot;20300&quot; value=&quot;Slide 14 - &amp;quot;Pivot Table &amp;amp; Chart&amp;quot;&quot;/&gt;&lt;property id=&quot;20307&quot; value=&quot;400&quot;/&gt;&lt;/object&gt;&lt;object type=&quot;3&quot; unique_id=&quot;21225&quot;&gt;&lt;property id=&quot;20148&quot; value=&quot;5&quot;/&gt;&lt;property id=&quot;20300&quot; value=&quot;Slide 16 - &amp;quot;Joining Tables In Queries&amp;quot;&quot;/&gt;&lt;property id=&quot;20307&quot; value=&quot;401&quot;/&gt;&lt;/object&gt;&lt;object type=&quot;3&quot; unique_id=&quot;21226&quot;&gt;&lt;property id=&quot;20148&quot; value=&quot;5&quot;/&gt;&lt;property id=&quot;20300&quot; value=&quot;Slide 18&quot;/&gt;&lt;property id=&quot;20307&quot; value=&quot;402&quot;/&gt;&lt;/object&gt;&lt;object type=&quot;3&quot; unique_id=&quot;21227&quot;&gt;&lt;property id=&quot;20148&quot; value=&quot;5&quot;/&gt;&lt;property id=&quot;20300&quot; value=&quot;Slide 19 - &amp;quot;Inner Join&amp;quot;&quot;/&gt;&lt;property id=&quot;20307&quot; value=&quot;403&quot;/&gt;&lt;/object&gt;&lt;object type=&quot;3&quot; unique_id=&quot;21228&quot;&gt;&lt;property id=&quot;20148&quot; value=&quot;5&quot;/&gt;&lt;property id=&quot;20300&quot; value=&quot;Slide 20 - &amp;quot;Left Outer Join&amp;quot;&quot;/&gt;&lt;property id=&quot;20307&quot; value=&quot;404&quot;/&gt;&lt;/object&gt;&lt;object type=&quot;3&quot; unique_id=&quot;21229&quot;&gt;&lt;property id=&quot;20148&quot; value=&quot;5&quot;/&gt;&lt;property id=&quot;20300&quot; value=&quot;Slide 21 - &amp;quot;Right Outer Join&amp;quot;&quot;/&gt;&lt;property id=&quot;20307&quot; value=&quot;405&quot;/&gt;&lt;/object&gt;&lt;object type=&quot;3&quot; unique_id=&quot;21282&quot;&gt;&lt;property id=&quot;20148&quot; value=&quot;5&quot;/&gt;&lt;property id=&quot;20300&quot; value=&quot;Slide 5 - &amp;quot;Case Study 1(on sub-query)&amp;quot;&quot;/&gt;&lt;property id=&quot;20307&quot; value=&quot;406&quot;/&gt;&lt;/object&gt;&lt;object type=&quot;3&quot; unique_id=&quot;21355&quot;&gt;&lt;property id=&quot;20148&quot; value=&quot;5&quot;/&gt;&lt;property id=&quot;20300&quot; value=&quot;Slide 7 - &amp;quot;Case Study-2 (on Unmatched Query)&amp;quot;&quot;/&gt;&lt;property id=&quot;20307&quot; value=&quot;407&quot;/&gt;&lt;/object&gt;&lt;object type=&quot;3&quot; unique_id=&quot;21413&quot;&gt;&lt;property id=&quot;20148&quot; value=&quot;5&quot;/&gt;&lt;property id=&quot;20300&quot; value=&quot;Slide 9 - &amp;quot;Case Study-3 (Duplicate Query)&amp;quot;&quot;/&gt;&lt;property id=&quot;20307&quot; value=&quot;408&quot;/&gt;&lt;/object&gt;&lt;object type=&quot;3&quot; unique_id=&quot;21475&quot;&gt;&lt;property id=&quot;20148&quot; value=&quot;5&quot;/&gt;&lt;property id=&quot;20300&quot; value=&quot;Slide 11 - &amp;quot;Case Study-4&amp;quot;&quot;/&gt;&lt;property id=&quot;20307&quot; value=&quot;409&quot;/&gt;&lt;/object&gt;&lt;object type=&quot;3&quot; unique_id=&quot;21749&quot;&gt;&lt;property id=&quot;20148&quot; value=&quot;5&quot;/&gt;&lt;property id=&quot;20300&quot; value=&quot;Slide 13 - &amp;quot;Case Study-5&amp;quot;&quot;/&gt;&lt;property id=&quot;20307&quot; value=&quot;410&quot;/&gt;&lt;/object&gt;&lt;object type=&quot;3&quot; unique_id=&quot;21750&quot;&gt;&lt;property id=&quot;20148&quot; value=&quot;5&quot;/&gt;&lt;property id=&quot;20300&quot; value=&quot;Slide 15 - &amp;quot;Case Study-6&amp;quot;&quot;/&gt;&lt;property id=&quot;20307&quot; value=&quot;411&quot;/&gt;&lt;/object&gt;&lt;object type=&quot;3&quot; unique_id=&quot;21890&quot;&gt;&lt;property id=&quot;20148&quot; value=&quot;5&quot;/&gt;&lt;property id=&quot;20300&quot; value=&quot;Slide 17 - &amp;quot;Case Study-7&amp;quot;&quot;/&gt;&lt;property id=&quot;20307&quot; value=&quot;412&quot;/&gt;&lt;/object&gt;&lt;object type=&quot;3&quot; unique_id=&quot;22516&quot;&gt;&lt;property id=&quot;20148&quot; value=&quot;5&quot;/&gt;&lt;property id=&quot;20300&quot; value=&quot;Slide 22 - &amp;quot;Calculated Fields&amp;quot;&quot;/&gt;&lt;property id=&quot;20307&quot; value=&quot;414&quot;/&gt;&lt;/object&gt;&lt;/object&gt;&lt;object type=&quot;8&quot; unique_id=&quot;10044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IP5Ch2AS16(1)</Template>
  <TotalTime>11050</TotalTime>
  <Words>672</Words>
  <Application>Microsoft Office PowerPoint</Application>
  <PresentationFormat>On-screen Show (16:9)</PresentationFormat>
  <Paragraphs>120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Bos</vt:lpstr>
      <vt:lpstr>Custom Design</vt:lpstr>
      <vt:lpstr>1_Bos</vt:lpstr>
      <vt:lpstr>DETECTION OF FRAUD WITH CAATS</vt:lpstr>
      <vt:lpstr>Identify Transaction</vt:lpstr>
      <vt:lpstr>Identify Transactions</vt:lpstr>
      <vt:lpstr>Identify Transactions</vt:lpstr>
      <vt:lpstr>Completeness of Data</vt:lpstr>
      <vt:lpstr>Completeness of Data</vt:lpstr>
      <vt:lpstr>Completeness of Data</vt:lpstr>
      <vt:lpstr>Completeness of Data</vt:lpstr>
      <vt:lpstr>Completeness of Data</vt:lpstr>
      <vt:lpstr>Completeness of Data</vt:lpstr>
      <vt:lpstr>Criteria for JE Analysis</vt:lpstr>
      <vt:lpstr>Excel for Auditor</vt:lpstr>
      <vt:lpstr>LETS START…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mayur</dc:creator>
  <cp:lastModifiedBy>lenovo</cp:lastModifiedBy>
  <cp:revision>1801</cp:revision>
  <cp:lastPrinted>2017-09-13T13:56:16Z</cp:lastPrinted>
  <dcterms:created xsi:type="dcterms:W3CDTF">2014-03-28T03:51:14Z</dcterms:created>
  <dcterms:modified xsi:type="dcterms:W3CDTF">2022-06-22T01:05:22Z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F9EFEFF9-B446-44B7-B477-B7E9953B4A56</vt:lpwstr>
  </property>
  <property fmtid="{D5CDD505-2E9C-101B-9397-08002B2CF9AE}" pid="3" name="ArticulatePath">
    <vt:lpwstr>AS 7 -18th Sept 14</vt:lpwstr>
  </property>
</Properties>
</file>